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9" r:id="rId1"/>
    <p:sldMasterId id="2147483801" r:id="rId2"/>
  </p:sldMasterIdLst>
  <p:notesMasterIdLst>
    <p:notesMasterId r:id="rId50"/>
  </p:notesMasterIdLst>
  <p:handoutMasterIdLst>
    <p:handoutMasterId r:id="rId51"/>
  </p:handoutMasterIdLst>
  <p:sldIdLst>
    <p:sldId id="256" r:id="rId3"/>
    <p:sldId id="257" r:id="rId4"/>
    <p:sldId id="306" r:id="rId5"/>
    <p:sldId id="300" r:id="rId6"/>
    <p:sldId id="307" r:id="rId7"/>
    <p:sldId id="309" r:id="rId8"/>
    <p:sldId id="310" r:id="rId9"/>
    <p:sldId id="263" r:id="rId10"/>
    <p:sldId id="299" r:id="rId11"/>
    <p:sldId id="262" r:id="rId12"/>
    <p:sldId id="313" r:id="rId13"/>
    <p:sldId id="315" r:id="rId14"/>
    <p:sldId id="265" r:id="rId15"/>
    <p:sldId id="264" r:id="rId16"/>
    <p:sldId id="280" r:id="rId17"/>
    <p:sldId id="305" r:id="rId18"/>
    <p:sldId id="260" r:id="rId19"/>
    <p:sldId id="261" r:id="rId20"/>
    <p:sldId id="267" r:id="rId21"/>
    <p:sldId id="271" r:id="rId22"/>
    <p:sldId id="319" r:id="rId23"/>
    <p:sldId id="314" r:id="rId24"/>
    <p:sldId id="281" r:id="rId25"/>
    <p:sldId id="297" r:id="rId26"/>
    <p:sldId id="295" r:id="rId27"/>
    <p:sldId id="266" r:id="rId28"/>
    <p:sldId id="316" r:id="rId29"/>
    <p:sldId id="317" r:id="rId30"/>
    <p:sldId id="328" r:id="rId31"/>
    <p:sldId id="277" r:id="rId32"/>
    <p:sldId id="318" r:id="rId33"/>
    <p:sldId id="278" r:id="rId34"/>
    <p:sldId id="284" r:id="rId35"/>
    <p:sldId id="320" r:id="rId36"/>
    <p:sldId id="272" r:id="rId37"/>
    <p:sldId id="329" r:id="rId38"/>
    <p:sldId id="321" r:id="rId39"/>
    <p:sldId id="276" r:id="rId40"/>
    <p:sldId id="283" r:id="rId41"/>
    <p:sldId id="322" r:id="rId42"/>
    <p:sldId id="285" r:id="rId43"/>
    <p:sldId id="274" r:id="rId44"/>
    <p:sldId id="323" r:id="rId45"/>
    <p:sldId id="259" r:id="rId46"/>
    <p:sldId id="325" r:id="rId47"/>
    <p:sldId id="326" r:id="rId48"/>
    <p:sldId id="327" r:id="rId49"/>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318" autoAdjust="0"/>
    <p:restoredTop sz="86472" autoAdjust="0"/>
  </p:normalViewPr>
  <p:slideViewPr>
    <p:cSldViewPr>
      <p:cViewPr>
        <p:scale>
          <a:sx n="90" d="100"/>
          <a:sy n="90" d="100"/>
        </p:scale>
        <p:origin x="-312" y="390"/>
      </p:cViewPr>
      <p:guideLst>
        <p:guide orient="horz" pos="2160"/>
        <p:guide pos="2880"/>
      </p:guideLst>
    </p:cSldViewPr>
  </p:slideViewPr>
  <p:outlineViewPr>
    <p:cViewPr>
      <p:scale>
        <a:sx n="33" d="100"/>
        <a:sy n="33" d="100"/>
      </p:scale>
      <p:origin x="0" y="20802"/>
    </p:cViewPr>
  </p:outlineViewPr>
  <p:notesTextViewPr>
    <p:cViewPr>
      <p:scale>
        <a:sx n="100" d="100"/>
        <a:sy n="100" d="100"/>
      </p:scale>
      <p:origin x="0" y="0"/>
    </p:cViewPr>
  </p:notesTextViewPr>
  <p:sorterViewPr>
    <p:cViewPr>
      <p:scale>
        <a:sx n="70" d="100"/>
        <a:sy n="7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handoutMaster" Target="handoutMasters/handout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en-US"/>
          </a:p>
        </p:txBody>
      </p:sp>
      <p:sp>
        <p:nvSpPr>
          <p:cNvPr id="3891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3AC66B43-3DA5-492C-A246-04A5926930E8}" type="datetimeFigureOut">
              <a:rPr lang="en-US"/>
              <a:pPr>
                <a:defRPr/>
              </a:pPr>
              <a:t>10/8/2014</a:t>
            </a:fld>
            <a:endParaRPr lang="en-US"/>
          </a:p>
        </p:txBody>
      </p:sp>
      <p:sp>
        <p:nvSpPr>
          <p:cNvPr id="3891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en-US"/>
          </a:p>
        </p:txBody>
      </p:sp>
      <p:sp>
        <p:nvSpPr>
          <p:cNvPr id="3891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61228BB1-1D17-4EBF-9D7F-D96169D20237}" type="slidenum">
              <a:rPr lang="en-US"/>
              <a:pPr>
                <a:defRPr/>
              </a:pPr>
              <a:t>‹#›</a:t>
            </a:fld>
            <a:endParaRPr lang="en-US"/>
          </a:p>
        </p:txBody>
      </p:sp>
    </p:spTree>
    <p:extLst>
      <p:ext uri="{BB962C8B-B14F-4D97-AF65-F5344CB8AC3E}">
        <p14:creationId xmlns:p14="http://schemas.microsoft.com/office/powerpoint/2010/main" val="23095225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82CC48DB-94DF-4104-A612-2CF93B945ED6}" type="datetimeFigureOut">
              <a:rPr lang="en-US"/>
              <a:pPr>
                <a:defRPr/>
              </a:pPr>
              <a:t>10/8/2014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D5ABE2E7-5944-4884-9B7F-6DD6A4877A81}" type="slidenum">
              <a:rPr lang="en-US"/>
              <a:pPr>
                <a:defRPr/>
              </a:pPr>
              <a:t>‹#›</a:t>
            </a:fld>
            <a:endParaRPr lang="en-US"/>
          </a:p>
        </p:txBody>
      </p:sp>
    </p:spTree>
    <p:extLst>
      <p:ext uri="{BB962C8B-B14F-4D97-AF65-F5344CB8AC3E}">
        <p14:creationId xmlns:p14="http://schemas.microsoft.com/office/powerpoint/2010/main" val="357819893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5ABE2E7-5944-4884-9B7F-6DD6A4877A81}" type="slidenum">
              <a:rPr lang="en-US" smtClean="0"/>
              <a:pPr>
                <a:defRPr/>
              </a:pPr>
              <a:t>2</a:t>
            </a:fld>
            <a:endParaRPr lang="en-US" dirty="0"/>
          </a:p>
        </p:txBody>
      </p:sp>
    </p:spTree>
    <p:extLst>
      <p:ext uri="{BB962C8B-B14F-4D97-AF65-F5344CB8AC3E}">
        <p14:creationId xmlns:p14="http://schemas.microsoft.com/office/powerpoint/2010/main" val="1393254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5ABE2E7-5944-4884-9B7F-6DD6A4877A81}" type="slidenum">
              <a:rPr lang="en-US" smtClean="0"/>
              <a:pPr>
                <a:defRPr/>
              </a:pPr>
              <a:t>3</a:t>
            </a:fld>
            <a:endParaRPr lang="en-US" dirty="0"/>
          </a:p>
        </p:txBody>
      </p:sp>
    </p:spTree>
    <p:extLst>
      <p:ext uri="{BB962C8B-B14F-4D97-AF65-F5344CB8AC3E}">
        <p14:creationId xmlns:p14="http://schemas.microsoft.com/office/powerpoint/2010/main" val="1393254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5ABE2E7-5944-4884-9B7F-6DD6A4877A81}" type="slidenum">
              <a:rPr lang="en-US" smtClean="0"/>
              <a:pPr>
                <a:defRPr/>
              </a:pPr>
              <a:t>5</a:t>
            </a:fld>
            <a:endParaRPr lang="en-US" dirty="0"/>
          </a:p>
        </p:txBody>
      </p:sp>
    </p:spTree>
    <p:extLst>
      <p:ext uri="{BB962C8B-B14F-4D97-AF65-F5344CB8AC3E}">
        <p14:creationId xmlns:p14="http://schemas.microsoft.com/office/powerpoint/2010/main" val="1393254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5ABE2E7-5944-4884-9B7F-6DD6A4877A81}" type="slidenum">
              <a:rPr lang="en-US" smtClean="0"/>
              <a:pPr>
                <a:defRPr/>
              </a:pPr>
              <a:t>7</a:t>
            </a:fld>
            <a:endParaRPr lang="en-US" dirty="0"/>
          </a:p>
        </p:txBody>
      </p:sp>
    </p:spTree>
    <p:extLst>
      <p:ext uri="{BB962C8B-B14F-4D97-AF65-F5344CB8AC3E}">
        <p14:creationId xmlns:p14="http://schemas.microsoft.com/office/powerpoint/2010/main" val="1393254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9D2F487D-7E59-49D2-832B-91B08F0EAEA9}" type="slidenum">
              <a:rPr lang="en-US" sz="1200" smtClean="0"/>
              <a:pPr eaLnBrk="1" hangingPunct="1"/>
              <a:t>33</a:t>
            </a:fld>
            <a:endParaRPr lang="en-US" sz="120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9D2F487D-7E59-49D2-832B-91B08F0EAEA9}" type="slidenum">
              <a:rPr lang="en-US" sz="1200" smtClean="0"/>
              <a:pPr eaLnBrk="1" hangingPunct="1"/>
              <a:t>34</a:t>
            </a:fld>
            <a:endParaRPr lang="en-US" sz="120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F73A197-EF61-4860-8CF2-60772601E7DA}" type="datetimeFigureOut">
              <a:rPr lang="en-US" smtClean="0"/>
              <a:t>10/8/2014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24455A-31C9-4879-A2A4-0D5F7D6E3B2C}" type="slidenum">
              <a:rPr lang="en-US" smtClean="0"/>
              <a:t>‹#›</a:t>
            </a:fld>
            <a:endParaRPr lang="en-US"/>
          </a:p>
        </p:txBody>
      </p:sp>
    </p:spTree>
    <p:extLst>
      <p:ext uri="{BB962C8B-B14F-4D97-AF65-F5344CB8AC3E}">
        <p14:creationId xmlns:p14="http://schemas.microsoft.com/office/powerpoint/2010/main" val="8175339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73A197-EF61-4860-8CF2-60772601E7DA}" type="datetimeFigureOut">
              <a:rPr lang="en-US" smtClean="0"/>
              <a:t>10/8/2014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24455A-31C9-4879-A2A4-0D5F7D6E3B2C}" type="slidenum">
              <a:rPr lang="en-US" smtClean="0"/>
              <a:t>‹#›</a:t>
            </a:fld>
            <a:endParaRPr lang="en-US"/>
          </a:p>
        </p:txBody>
      </p:sp>
    </p:spTree>
    <p:extLst>
      <p:ext uri="{BB962C8B-B14F-4D97-AF65-F5344CB8AC3E}">
        <p14:creationId xmlns:p14="http://schemas.microsoft.com/office/powerpoint/2010/main" val="37166843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73A197-EF61-4860-8CF2-60772601E7DA}" type="datetimeFigureOut">
              <a:rPr lang="en-US" smtClean="0"/>
              <a:t>10/8/2014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24455A-31C9-4879-A2A4-0D5F7D6E3B2C}" type="slidenum">
              <a:rPr lang="en-US" smtClean="0"/>
              <a:t>‹#›</a:t>
            </a:fld>
            <a:endParaRPr lang="en-US"/>
          </a:p>
        </p:txBody>
      </p:sp>
    </p:spTree>
    <p:extLst>
      <p:ext uri="{BB962C8B-B14F-4D97-AF65-F5344CB8AC3E}">
        <p14:creationId xmlns:p14="http://schemas.microsoft.com/office/powerpoint/2010/main" val="3134582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F73A197-EF61-4860-8CF2-60772601E7DA}" type="datetimeFigureOut">
              <a:rPr lang="en-US" smtClean="0"/>
              <a:t>10/8/2014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24455A-31C9-4879-A2A4-0D5F7D6E3B2C}" type="slidenum">
              <a:rPr lang="en-US" smtClean="0"/>
              <a:t>‹#›</a:t>
            </a:fld>
            <a:endParaRPr lang="en-US"/>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73A197-EF61-4860-8CF2-60772601E7DA}" type="datetimeFigureOut">
              <a:rPr lang="en-US" smtClean="0"/>
              <a:t>10/8/2014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24455A-31C9-4879-A2A4-0D5F7D6E3B2C}"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F73A197-EF61-4860-8CF2-60772601E7DA}" type="datetimeFigureOut">
              <a:rPr lang="en-US" smtClean="0"/>
              <a:t>10/8/2014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24455A-31C9-4879-A2A4-0D5F7D6E3B2C}" type="slidenum">
              <a:rPr lang="en-US" smtClean="0"/>
              <a:t>‹#›</a:t>
            </a:fld>
            <a:endParaRPr lang="en-US"/>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F73A197-EF61-4860-8CF2-60772601E7DA}" type="datetimeFigureOut">
              <a:rPr lang="en-US" smtClean="0"/>
              <a:t>10/8/2014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24455A-31C9-4879-A2A4-0D5F7D6E3B2C}"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F73A197-EF61-4860-8CF2-60772601E7DA}" type="datetimeFigureOut">
              <a:rPr lang="en-US" smtClean="0"/>
              <a:t>10/8/2014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924455A-31C9-4879-A2A4-0D5F7D6E3B2C}" type="slidenum">
              <a:rPr lang="en-US" smtClean="0"/>
              <a:t>‹#›</a:t>
            </a:fld>
            <a:endParaRPr lang="en-US"/>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F73A197-EF61-4860-8CF2-60772601E7DA}" type="datetimeFigureOut">
              <a:rPr lang="en-US" smtClean="0"/>
              <a:t>10/8/2014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924455A-31C9-4879-A2A4-0D5F7D6E3B2C}" type="slidenum">
              <a:rPr lang="en-US" smtClean="0"/>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73A197-EF61-4860-8CF2-60772601E7DA}" type="datetimeFigureOut">
              <a:rPr lang="en-US" smtClean="0"/>
              <a:t>10/8/2014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924455A-31C9-4879-A2A4-0D5F7D6E3B2C}"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73A197-EF61-4860-8CF2-60772601E7DA}" type="datetimeFigureOut">
              <a:rPr lang="en-US" smtClean="0"/>
              <a:t>10/8/2014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24455A-31C9-4879-A2A4-0D5F7D6E3B2C}" type="slidenum">
              <a:rPr lang="en-US" smtClean="0"/>
              <a:t>‹#›</a:t>
            </a:fld>
            <a:endParaRPr lang="en-US"/>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73A197-EF61-4860-8CF2-60772601E7DA}" type="datetimeFigureOut">
              <a:rPr lang="en-US" smtClean="0"/>
              <a:t>10/8/2014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24455A-31C9-4879-A2A4-0D5F7D6E3B2C}" type="slidenum">
              <a:rPr lang="en-US" smtClean="0"/>
              <a:t>‹#›</a:t>
            </a:fld>
            <a:endParaRPr lang="en-US"/>
          </a:p>
        </p:txBody>
      </p:sp>
    </p:spTree>
    <p:extLst>
      <p:ext uri="{BB962C8B-B14F-4D97-AF65-F5344CB8AC3E}">
        <p14:creationId xmlns:p14="http://schemas.microsoft.com/office/powerpoint/2010/main" val="38386559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73A197-EF61-4860-8CF2-60772601E7DA}" type="datetimeFigureOut">
              <a:rPr lang="en-US" smtClean="0"/>
              <a:t>10/8/2014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24455A-31C9-4879-A2A4-0D5F7D6E3B2C}" type="slidenum">
              <a:rPr lang="en-US" smtClean="0"/>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73A197-EF61-4860-8CF2-60772601E7DA}" type="datetimeFigureOut">
              <a:rPr lang="en-US" smtClean="0"/>
              <a:t>10/8/2014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24455A-31C9-4879-A2A4-0D5F7D6E3B2C}" type="slidenum">
              <a:rPr lang="en-US" smtClean="0"/>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73A197-EF61-4860-8CF2-60772601E7DA}" type="datetimeFigureOut">
              <a:rPr lang="en-US" smtClean="0"/>
              <a:t>10/8/2014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24455A-31C9-4879-A2A4-0D5F7D6E3B2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F73A197-EF61-4860-8CF2-60772601E7DA}" type="datetimeFigureOut">
              <a:rPr lang="en-US" smtClean="0"/>
              <a:t>10/8/2014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24455A-31C9-4879-A2A4-0D5F7D6E3B2C}" type="slidenum">
              <a:rPr lang="en-US" smtClean="0"/>
              <a:t>‹#›</a:t>
            </a:fld>
            <a:endParaRPr lang="en-US"/>
          </a:p>
        </p:txBody>
      </p:sp>
    </p:spTree>
    <p:extLst>
      <p:ext uri="{BB962C8B-B14F-4D97-AF65-F5344CB8AC3E}">
        <p14:creationId xmlns:p14="http://schemas.microsoft.com/office/powerpoint/2010/main" val="35587992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F73A197-EF61-4860-8CF2-60772601E7DA}" type="datetimeFigureOut">
              <a:rPr lang="en-US" smtClean="0"/>
              <a:t>10/8/2014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24455A-31C9-4879-A2A4-0D5F7D6E3B2C}" type="slidenum">
              <a:rPr lang="en-US" smtClean="0"/>
              <a:t>‹#›</a:t>
            </a:fld>
            <a:endParaRPr lang="en-US"/>
          </a:p>
        </p:txBody>
      </p:sp>
    </p:spTree>
    <p:extLst>
      <p:ext uri="{BB962C8B-B14F-4D97-AF65-F5344CB8AC3E}">
        <p14:creationId xmlns:p14="http://schemas.microsoft.com/office/powerpoint/2010/main" val="4209683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F73A197-EF61-4860-8CF2-60772601E7DA}" type="datetimeFigureOut">
              <a:rPr lang="en-US" smtClean="0"/>
              <a:t>10/8/2014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924455A-31C9-4879-A2A4-0D5F7D6E3B2C}" type="slidenum">
              <a:rPr lang="en-US" smtClean="0"/>
              <a:t>‹#›</a:t>
            </a:fld>
            <a:endParaRPr lang="en-US"/>
          </a:p>
        </p:txBody>
      </p:sp>
    </p:spTree>
    <p:extLst>
      <p:ext uri="{BB962C8B-B14F-4D97-AF65-F5344CB8AC3E}">
        <p14:creationId xmlns:p14="http://schemas.microsoft.com/office/powerpoint/2010/main" val="36138512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F73A197-EF61-4860-8CF2-60772601E7DA}" type="datetimeFigureOut">
              <a:rPr lang="en-US" smtClean="0"/>
              <a:t>10/8/2014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924455A-31C9-4879-A2A4-0D5F7D6E3B2C}" type="slidenum">
              <a:rPr lang="en-US" smtClean="0"/>
              <a:t>‹#›</a:t>
            </a:fld>
            <a:endParaRPr lang="en-US"/>
          </a:p>
        </p:txBody>
      </p:sp>
    </p:spTree>
    <p:extLst>
      <p:ext uri="{BB962C8B-B14F-4D97-AF65-F5344CB8AC3E}">
        <p14:creationId xmlns:p14="http://schemas.microsoft.com/office/powerpoint/2010/main" val="7682500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73A197-EF61-4860-8CF2-60772601E7DA}" type="datetimeFigureOut">
              <a:rPr lang="en-US" smtClean="0"/>
              <a:t>10/8/2014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924455A-31C9-4879-A2A4-0D5F7D6E3B2C}" type="slidenum">
              <a:rPr lang="en-US" smtClean="0"/>
              <a:t>‹#›</a:t>
            </a:fld>
            <a:endParaRPr lang="en-US"/>
          </a:p>
        </p:txBody>
      </p:sp>
    </p:spTree>
    <p:extLst>
      <p:ext uri="{BB962C8B-B14F-4D97-AF65-F5344CB8AC3E}">
        <p14:creationId xmlns:p14="http://schemas.microsoft.com/office/powerpoint/2010/main" val="42735407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73A197-EF61-4860-8CF2-60772601E7DA}" type="datetimeFigureOut">
              <a:rPr lang="en-US" smtClean="0"/>
              <a:t>10/8/2014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24455A-31C9-4879-A2A4-0D5F7D6E3B2C}" type="slidenum">
              <a:rPr lang="en-US" smtClean="0"/>
              <a:t>‹#›</a:t>
            </a:fld>
            <a:endParaRPr lang="en-US"/>
          </a:p>
        </p:txBody>
      </p:sp>
    </p:spTree>
    <p:extLst>
      <p:ext uri="{BB962C8B-B14F-4D97-AF65-F5344CB8AC3E}">
        <p14:creationId xmlns:p14="http://schemas.microsoft.com/office/powerpoint/2010/main" val="41869246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73A197-EF61-4860-8CF2-60772601E7DA}" type="datetimeFigureOut">
              <a:rPr lang="en-US" smtClean="0"/>
              <a:t>10/8/2014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24455A-31C9-4879-A2A4-0D5F7D6E3B2C}" type="slidenum">
              <a:rPr lang="en-US" smtClean="0"/>
              <a:t>‹#›</a:t>
            </a:fld>
            <a:endParaRPr lang="en-US"/>
          </a:p>
        </p:txBody>
      </p:sp>
    </p:spTree>
    <p:extLst>
      <p:ext uri="{BB962C8B-B14F-4D97-AF65-F5344CB8AC3E}">
        <p14:creationId xmlns:p14="http://schemas.microsoft.com/office/powerpoint/2010/main" val="22819249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73A197-EF61-4860-8CF2-60772601E7DA}" type="datetimeFigureOut">
              <a:rPr lang="en-US" smtClean="0"/>
              <a:t>10/8/2014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24455A-31C9-4879-A2A4-0D5F7D6E3B2C}" type="slidenum">
              <a:rPr lang="en-US" smtClean="0"/>
              <a:t>‹#›</a:t>
            </a:fld>
            <a:endParaRPr lang="en-US"/>
          </a:p>
        </p:txBody>
      </p:sp>
    </p:spTree>
    <p:extLst>
      <p:ext uri="{BB962C8B-B14F-4D97-AF65-F5344CB8AC3E}">
        <p14:creationId xmlns:p14="http://schemas.microsoft.com/office/powerpoint/2010/main" val="2716524086"/>
      </p:ext>
    </p:extLst>
  </p:cSld>
  <p:clrMap bg1="lt1" tx1="dk1" bg2="lt2" tx2="dk2" accent1="accent1" accent2="accent2" accent3="accent3" accent4="accent4" accent5="accent5" accent6="accent6" hlink="hlink" folHlink="folHlink"/>
  <p:sldLayoutIdLst>
    <p:sldLayoutId id="2147483790" r:id="rId1"/>
    <p:sldLayoutId id="2147483791" r:id="rId2"/>
    <p:sldLayoutId id="2147483792" r:id="rId3"/>
    <p:sldLayoutId id="2147483793" r:id="rId4"/>
    <p:sldLayoutId id="2147483794" r:id="rId5"/>
    <p:sldLayoutId id="2147483795" r:id="rId6"/>
    <p:sldLayoutId id="2147483796" r:id="rId7"/>
    <p:sldLayoutId id="2147483797" r:id="rId8"/>
    <p:sldLayoutId id="2147483798" r:id="rId9"/>
    <p:sldLayoutId id="2147483799" r:id="rId10"/>
    <p:sldLayoutId id="214748380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8519160" cy="1600200"/>
          </a:xfrm>
          <a:prstGeom prst="rect">
            <a:avLst/>
          </a:prstGeom>
        </p:spPr>
        <p:txBody>
          <a:bodyPr vert="horz" lIns="91440" tIns="45720" rIns="91440" bIns="45720" rtlCol="0" anchor="b" anchorCtr="0">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77240" y="2286000"/>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6F73A197-EF61-4860-8CF2-60772601E7DA}" type="datetimeFigureOut">
              <a:rPr lang="en-US" smtClean="0"/>
              <a:t>10/8/2014</a:t>
            </a:fld>
            <a:endParaRPr lang="en-US"/>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F924455A-31C9-4879-A2A4-0D5F7D6E3B2C}" type="slidenum">
              <a:rPr lang="en-US" smtClean="0"/>
              <a:t>‹#›</a:t>
            </a:fld>
            <a:endParaRPr lang="en-US"/>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 id="2147483812" r:id="rId11"/>
  </p:sldLayoutIdLst>
  <p:txStyles>
    <p:titleStyle>
      <a:lvl1pPr algn="ctr" defTabSz="9144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8.xml"/><Relationship Id="rId1" Type="http://schemas.openxmlformats.org/officeDocument/2006/relationships/vmlDrawing" Target="../drawings/vmlDrawing1.vml"/><Relationship Id="rId4" Type="http://schemas.openxmlformats.org/officeDocument/2006/relationships/image" Target="../media/image5.w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3.xml"/><Relationship Id="rId5" Type="http://schemas.openxmlformats.org/officeDocument/2006/relationships/image" Target="../media/image11.jpeg"/><Relationship Id="rId4" Type="http://schemas.openxmlformats.org/officeDocument/2006/relationships/image" Target="../media/image10.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3.xml"/><Relationship Id="rId1" Type="http://schemas.openxmlformats.org/officeDocument/2006/relationships/vmlDrawing" Target="../drawings/vmlDrawing2.vml"/><Relationship Id="rId4" Type="http://schemas.openxmlformats.org/officeDocument/2006/relationships/image" Target="../media/image12.wmf"/></Relationships>
</file>

<file path=ppt/slides/_rels/slide2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3.xml"/><Relationship Id="rId4" Type="http://schemas.openxmlformats.org/officeDocument/2006/relationships/image" Target="../media/image19.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2"/>
          <p:cNvSpPr>
            <a:spLocks noGrp="1"/>
          </p:cNvSpPr>
          <p:nvPr>
            <p:ph type="ctrTitle" idx="4294967295"/>
          </p:nvPr>
        </p:nvSpPr>
        <p:spPr>
          <a:xfrm>
            <a:off x="1752600" y="1752600"/>
            <a:ext cx="7391400" cy="1470025"/>
          </a:xfrm>
        </p:spPr>
        <p:txBody>
          <a:bodyPr/>
          <a:lstStyle/>
          <a:p>
            <a:pPr eaLnBrk="1" hangingPunct="1">
              <a:defRPr/>
            </a:pPr>
            <a:r>
              <a:rPr lang="en-US" dirty="0" smtClean="0"/>
              <a:t>Flooding</a:t>
            </a:r>
          </a:p>
        </p:txBody>
      </p:sp>
      <p:sp>
        <p:nvSpPr>
          <p:cNvPr id="2" name="Subtitle 1"/>
          <p:cNvSpPr>
            <a:spLocks noGrp="1"/>
          </p:cNvSpPr>
          <p:nvPr>
            <p:ph type="subTitle" idx="4294967295"/>
          </p:nvPr>
        </p:nvSpPr>
        <p:spPr>
          <a:xfrm>
            <a:off x="3200400" y="3505200"/>
            <a:ext cx="5334000" cy="1754188"/>
          </a:xfrm>
        </p:spPr>
        <p:txBody>
          <a:bodyPr>
            <a:normAutofit/>
          </a:bodyPr>
          <a:lstStyle/>
          <a:p>
            <a:pPr marL="0" indent="0" algn="ctr" eaLnBrk="1" hangingPunct="1">
              <a:buFont typeface="Wingdings" pitchFamily="2" charset="2"/>
              <a:buNone/>
              <a:defRPr/>
            </a:pPr>
            <a:r>
              <a:rPr lang="en-US" sz="3200" b="1" dirty="0" smtClean="0">
                <a:solidFill>
                  <a:srgbClr val="C00000"/>
                </a:solidFill>
              </a:rPr>
              <a:t>Chapter 6</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685800" y="1143000"/>
            <a:ext cx="7543800" cy="4835525"/>
          </a:xfrm>
        </p:spPr>
        <p:txBody>
          <a:bodyPr>
            <a:normAutofit lnSpcReduction="10000"/>
          </a:bodyPr>
          <a:lstStyle/>
          <a:p>
            <a:pPr>
              <a:defRPr/>
            </a:pPr>
            <a:r>
              <a:rPr lang="en-US" b="1" u="sng" dirty="0" smtClean="0"/>
              <a:t>Rivers are basic transportation systems of the rock cycle</a:t>
            </a:r>
          </a:p>
          <a:p>
            <a:pPr>
              <a:defRPr/>
            </a:pPr>
            <a:endParaRPr lang="en-US" b="1" u="sng" dirty="0" smtClean="0"/>
          </a:p>
          <a:p>
            <a:pPr>
              <a:defRPr/>
            </a:pPr>
            <a:r>
              <a:rPr lang="en-US" b="1" u="sng" dirty="0" smtClean="0"/>
              <a:t>They are the agents of erosion and deposition of sediment</a:t>
            </a:r>
          </a:p>
          <a:p>
            <a:pPr marL="0" indent="0">
              <a:buNone/>
              <a:defRPr/>
            </a:pPr>
            <a:endParaRPr lang="en-US" b="1" u="sng" dirty="0" smtClean="0"/>
          </a:p>
          <a:p>
            <a:pPr>
              <a:defRPr/>
            </a:pPr>
            <a:r>
              <a:rPr lang="en-US" b="1" u="sng" dirty="0" smtClean="0"/>
              <a:t>They are the primary agent in the sculpture of our landscape</a:t>
            </a:r>
          </a:p>
          <a:p>
            <a:pPr>
              <a:defRPr/>
            </a:pPr>
            <a:endParaRPr lang="en-US" b="1" u="sng" dirty="0"/>
          </a:p>
          <a:p>
            <a:pPr>
              <a:defRPr/>
            </a:pPr>
            <a:r>
              <a:rPr lang="en-US" b="1" u="sng" dirty="0" smtClean="0"/>
              <a:t>The velocity of the water in the river varies along its course effecting both erosion and deposition of sediment</a:t>
            </a:r>
          </a:p>
        </p:txBody>
      </p:sp>
      <p:sp>
        <p:nvSpPr>
          <p:cNvPr id="3" name="Title 2"/>
          <p:cNvSpPr>
            <a:spLocks noGrp="1"/>
          </p:cNvSpPr>
          <p:nvPr>
            <p:ph type="title" idx="4294967295"/>
          </p:nvPr>
        </p:nvSpPr>
        <p:spPr>
          <a:xfrm>
            <a:off x="914400" y="1772"/>
            <a:ext cx="6934200" cy="1143000"/>
          </a:xfrm>
        </p:spPr>
        <p:txBody>
          <a:bodyPr>
            <a:normAutofit/>
          </a:bodyPr>
          <a:lstStyle/>
          <a:p>
            <a:pPr>
              <a:defRPr/>
            </a:pPr>
            <a:r>
              <a:rPr lang="en-US" sz="4000" dirty="0" smtClean="0"/>
              <a:t>River Velocity</a:t>
            </a:r>
            <a:endParaRPr lang="en-US" sz="4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381000" y="1143000"/>
            <a:ext cx="8305800" cy="4835525"/>
          </a:xfrm>
        </p:spPr>
        <p:txBody>
          <a:bodyPr>
            <a:normAutofit/>
          </a:bodyPr>
          <a:lstStyle/>
          <a:p>
            <a:pPr>
              <a:defRPr/>
            </a:pPr>
            <a:r>
              <a:rPr lang="en-US" b="1" u="sng" dirty="0" smtClean="0"/>
              <a:t>Discharge</a:t>
            </a:r>
            <a:r>
              <a:rPr lang="en-US" dirty="0" smtClean="0"/>
              <a:t> is the volume of water moving through a cross section of river per unit of time</a:t>
            </a:r>
          </a:p>
          <a:p>
            <a:pPr>
              <a:defRPr/>
            </a:pPr>
            <a:r>
              <a:rPr lang="en-US" b="1" u="sng" dirty="0" smtClean="0"/>
              <a:t>Erosion</a:t>
            </a:r>
            <a:r>
              <a:rPr lang="en-US" dirty="0" smtClean="0"/>
              <a:t> is accomplished in part by the </a:t>
            </a:r>
            <a:r>
              <a:rPr lang="en-US" u="sng" dirty="0" smtClean="0"/>
              <a:t>direct hydraulic power or velocity </a:t>
            </a:r>
            <a:r>
              <a:rPr lang="en-US" dirty="0" smtClean="0"/>
              <a:t>of the moving water through the section of time.</a:t>
            </a:r>
          </a:p>
          <a:p>
            <a:pPr>
              <a:defRPr/>
            </a:pPr>
            <a:r>
              <a:rPr lang="en-US" b="1" u="sng" dirty="0" smtClean="0"/>
              <a:t>Erosive</a:t>
            </a:r>
            <a:r>
              <a:rPr lang="en-US" dirty="0" smtClean="0"/>
              <a:t> capability is enhanced by the </a:t>
            </a:r>
            <a:r>
              <a:rPr lang="en-US" u="sng" dirty="0" smtClean="0"/>
              <a:t>abrasive tools a river picks up and carries along with it.</a:t>
            </a:r>
          </a:p>
          <a:p>
            <a:pPr>
              <a:defRPr/>
            </a:pPr>
            <a:r>
              <a:rPr lang="en-US" dirty="0" smtClean="0"/>
              <a:t>Some </a:t>
            </a:r>
            <a:r>
              <a:rPr lang="en-US" b="1" u="sng" dirty="0" smtClean="0"/>
              <a:t>chemical weathering </a:t>
            </a:r>
            <a:r>
              <a:rPr lang="en-US" u="sng" dirty="0" smtClean="0"/>
              <a:t>processes called “corrosion” </a:t>
            </a:r>
            <a:r>
              <a:rPr lang="en-US" dirty="0" smtClean="0"/>
              <a:t>help to erode </a:t>
            </a:r>
          </a:p>
          <a:p>
            <a:pPr>
              <a:defRPr/>
            </a:pPr>
            <a:r>
              <a:rPr lang="en-US" b="1" u="sng" dirty="0" smtClean="0"/>
              <a:t>Erosive</a:t>
            </a:r>
            <a:r>
              <a:rPr lang="en-US" dirty="0" smtClean="0"/>
              <a:t> effectiveness of the river flow varies enormously, </a:t>
            </a:r>
            <a:r>
              <a:rPr lang="en-US" u="sng" dirty="0" smtClean="0"/>
              <a:t>depending on the </a:t>
            </a:r>
            <a:r>
              <a:rPr lang="en-US" b="1" u="sng" dirty="0" smtClean="0"/>
              <a:t>speed and turbulence of the flow </a:t>
            </a:r>
            <a:r>
              <a:rPr lang="en-US" u="sng" dirty="0" smtClean="0"/>
              <a:t>on one hand and the </a:t>
            </a:r>
            <a:r>
              <a:rPr lang="en-US" b="1" u="sng" dirty="0" smtClean="0"/>
              <a:t>resistance of the bedrock </a:t>
            </a:r>
            <a:r>
              <a:rPr lang="en-US" u="sng" dirty="0" smtClean="0"/>
              <a:t>on the other hand</a:t>
            </a:r>
          </a:p>
        </p:txBody>
      </p:sp>
      <p:sp>
        <p:nvSpPr>
          <p:cNvPr id="3" name="Title 2"/>
          <p:cNvSpPr>
            <a:spLocks noGrp="1"/>
          </p:cNvSpPr>
          <p:nvPr>
            <p:ph type="title" idx="4294967295"/>
          </p:nvPr>
        </p:nvSpPr>
        <p:spPr>
          <a:xfrm>
            <a:off x="533400" y="1772"/>
            <a:ext cx="8077200" cy="1143000"/>
          </a:xfrm>
        </p:spPr>
        <p:txBody>
          <a:bodyPr>
            <a:normAutofit fontScale="90000"/>
          </a:bodyPr>
          <a:lstStyle/>
          <a:p>
            <a:pPr>
              <a:defRPr/>
            </a:pPr>
            <a:r>
              <a:rPr lang="en-US" dirty="0" smtClean="0"/>
              <a:t>Discharge and Erosion by a River</a:t>
            </a:r>
            <a:endParaRPr lang="en-US" dirty="0"/>
          </a:p>
        </p:txBody>
      </p:sp>
    </p:spTree>
    <p:extLst>
      <p:ext uri="{BB962C8B-B14F-4D97-AF65-F5344CB8AC3E}">
        <p14:creationId xmlns:p14="http://schemas.microsoft.com/office/powerpoint/2010/main" val="3659618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457200" y="-381000"/>
            <a:ext cx="8519160" cy="1600200"/>
          </a:xfrm>
        </p:spPr>
        <p:txBody>
          <a:bodyPr/>
          <a:lstStyle/>
          <a:p>
            <a:pPr>
              <a:defRPr/>
            </a:pPr>
            <a:r>
              <a:rPr lang="en-US" sz="4000" dirty="0"/>
              <a:t>How Erosion Changes the Landscape</a:t>
            </a:r>
            <a:endParaRPr lang="en-US" sz="4000" dirty="0" smtClean="0"/>
          </a:p>
        </p:txBody>
      </p:sp>
      <p:sp>
        <p:nvSpPr>
          <p:cNvPr id="43011" name="Rectangle 3"/>
          <p:cNvSpPr>
            <a:spLocks noGrp="1" noChangeArrowheads="1"/>
          </p:cNvSpPr>
          <p:nvPr>
            <p:ph idx="1"/>
          </p:nvPr>
        </p:nvSpPr>
        <p:spPr>
          <a:xfrm>
            <a:off x="838200" y="1676400"/>
            <a:ext cx="7543800" cy="3886200"/>
          </a:xfrm>
        </p:spPr>
        <p:txBody>
          <a:bodyPr>
            <a:normAutofit/>
          </a:bodyPr>
          <a:lstStyle/>
          <a:p>
            <a:pPr>
              <a:lnSpc>
                <a:spcPct val="90000"/>
              </a:lnSpc>
              <a:defRPr/>
            </a:pPr>
            <a:r>
              <a:rPr lang="en-US" b="1" u="sng" dirty="0"/>
              <a:t>Base level </a:t>
            </a:r>
            <a:r>
              <a:rPr lang="en-US" dirty="0"/>
              <a:t>– the lowest level or limit a stream will down cut a valley- the imaginary surface extending underneath the continents from sea level at the coast</a:t>
            </a:r>
          </a:p>
          <a:p>
            <a:pPr>
              <a:lnSpc>
                <a:spcPct val="90000"/>
              </a:lnSpc>
              <a:defRPr/>
            </a:pPr>
            <a:endParaRPr lang="en-US" b="1" u="sng" dirty="0" smtClean="0"/>
          </a:p>
          <a:p>
            <a:pPr>
              <a:lnSpc>
                <a:spcPct val="90000"/>
              </a:lnSpc>
              <a:defRPr/>
            </a:pPr>
            <a:r>
              <a:rPr lang="en-US" b="1" u="sng" dirty="0" smtClean="0"/>
              <a:t>Valley Deeping </a:t>
            </a:r>
            <a:r>
              <a:rPr lang="en-US" dirty="0" smtClean="0"/>
              <a:t>– Stream expends most energy in down cutting</a:t>
            </a:r>
          </a:p>
          <a:p>
            <a:pPr>
              <a:lnSpc>
                <a:spcPct val="90000"/>
              </a:lnSpc>
              <a:defRPr/>
            </a:pPr>
            <a:endParaRPr lang="en-US" dirty="0"/>
          </a:p>
          <a:p>
            <a:pPr>
              <a:lnSpc>
                <a:spcPct val="90000"/>
              </a:lnSpc>
              <a:defRPr/>
            </a:pPr>
            <a:r>
              <a:rPr lang="en-US" b="1" u="sng" dirty="0"/>
              <a:t>Graded Stream </a:t>
            </a:r>
            <a:r>
              <a:rPr lang="en-US" dirty="0"/>
              <a:t>– a stream which the gradient just allows the stream to transport its load</a:t>
            </a:r>
          </a:p>
          <a:p>
            <a:pPr marL="0" indent="0">
              <a:lnSpc>
                <a:spcPct val="90000"/>
              </a:lnSpc>
              <a:buNone/>
              <a:defRPr/>
            </a:pPr>
            <a:endParaRPr lang="en-US" dirty="0" smtClean="0"/>
          </a:p>
        </p:txBody>
      </p:sp>
    </p:spTree>
    <p:extLst>
      <p:ext uri="{BB962C8B-B14F-4D97-AF65-F5344CB8AC3E}">
        <p14:creationId xmlns:p14="http://schemas.microsoft.com/office/powerpoint/2010/main" val="40337992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143000" y="304800"/>
            <a:ext cx="6934200" cy="1143000"/>
          </a:xfrm>
        </p:spPr>
        <p:txBody>
          <a:bodyPr>
            <a:normAutofit/>
          </a:bodyPr>
          <a:lstStyle/>
          <a:p>
            <a:pPr>
              <a:defRPr/>
            </a:pPr>
            <a:r>
              <a:rPr lang="en-US" sz="4400" dirty="0" smtClean="0"/>
              <a:t>Deposition</a:t>
            </a:r>
            <a:endParaRPr lang="en-US" sz="4400" dirty="0"/>
          </a:p>
        </p:txBody>
      </p:sp>
      <p:sp>
        <p:nvSpPr>
          <p:cNvPr id="3" name="Text Placeholder 2"/>
          <p:cNvSpPr>
            <a:spLocks noGrp="1"/>
          </p:cNvSpPr>
          <p:nvPr>
            <p:ph type="body" idx="4294967295"/>
          </p:nvPr>
        </p:nvSpPr>
        <p:spPr>
          <a:xfrm>
            <a:off x="1066800" y="1524000"/>
            <a:ext cx="6858000" cy="3768725"/>
          </a:xfrm>
        </p:spPr>
        <p:txBody>
          <a:bodyPr>
            <a:normAutofit/>
          </a:bodyPr>
          <a:lstStyle/>
          <a:p>
            <a:pPr>
              <a:defRPr/>
            </a:pPr>
            <a:r>
              <a:rPr lang="en-US" sz="2800" b="1" u="sng" dirty="0" smtClean="0"/>
              <a:t>Whatever is picked up must eventually be set down, which means that erosion is inevitably followed by deposition</a:t>
            </a:r>
            <a:r>
              <a:rPr lang="en-US" sz="2800" dirty="0" smtClean="0"/>
              <a:t>.</a:t>
            </a:r>
          </a:p>
          <a:p>
            <a:pPr>
              <a:defRPr/>
            </a:pPr>
            <a:endParaRPr lang="en-US" sz="2800" dirty="0" smtClean="0"/>
          </a:p>
          <a:p>
            <a:pPr>
              <a:defRPr/>
            </a:pPr>
            <a:r>
              <a:rPr lang="en-US" sz="2800" b="1" u="sng" dirty="0" smtClean="0"/>
              <a:t>Alluvium</a:t>
            </a:r>
            <a:r>
              <a:rPr lang="en-US" sz="2800" u="sng" dirty="0" smtClean="0"/>
              <a:t> – general term for stream-deposited debris, characterized by a sorting of particles on the basis of size</a:t>
            </a:r>
            <a:r>
              <a:rPr lang="en-US" sz="2800" dirty="0" smtClean="0"/>
              <a: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28600" y="304800"/>
            <a:ext cx="8382000" cy="1143000"/>
          </a:xfrm>
        </p:spPr>
        <p:txBody>
          <a:bodyPr/>
          <a:lstStyle/>
          <a:p>
            <a:pPr>
              <a:defRPr/>
            </a:pPr>
            <a:r>
              <a:rPr lang="en-US" dirty="0" smtClean="0"/>
              <a:t>Deposition from Rivers</a:t>
            </a:r>
            <a:endParaRPr lang="en-US" dirty="0"/>
          </a:p>
        </p:txBody>
      </p:sp>
      <p:sp>
        <p:nvSpPr>
          <p:cNvPr id="3" name="Text Placeholder 2"/>
          <p:cNvSpPr>
            <a:spLocks noGrp="1"/>
          </p:cNvSpPr>
          <p:nvPr>
            <p:ph type="body" idx="4294967295"/>
          </p:nvPr>
        </p:nvSpPr>
        <p:spPr>
          <a:xfrm>
            <a:off x="838200" y="1447800"/>
            <a:ext cx="7543800" cy="4530725"/>
          </a:xfrm>
        </p:spPr>
        <p:txBody>
          <a:bodyPr>
            <a:normAutofit/>
          </a:bodyPr>
          <a:lstStyle/>
          <a:p>
            <a:pPr>
              <a:defRPr/>
            </a:pPr>
            <a:r>
              <a:rPr lang="en-US" b="1" dirty="0" smtClean="0"/>
              <a:t>Debris</a:t>
            </a:r>
            <a:r>
              <a:rPr lang="en-US" dirty="0" smtClean="0"/>
              <a:t> -- </a:t>
            </a:r>
            <a:r>
              <a:rPr lang="en-US" u="sng" dirty="0" smtClean="0"/>
              <a:t>transported some distance, dropped, and then picked up later and carried farther</a:t>
            </a:r>
          </a:p>
          <a:p>
            <a:pPr>
              <a:defRPr/>
            </a:pPr>
            <a:endParaRPr lang="en-US" sz="1100" u="sng" dirty="0" smtClean="0"/>
          </a:p>
          <a:p>
            <a:pPr>
              <a:defRPr/>
            </a:pPr>
            <a:r>
              <a:rPr lang="en-US" b="1" dirty="0" smtClean="0"/>
              <a:t>Competence</a:t>
            </a:r>
            <a:r>
              <a:rPr lang="en-US" dirty="0" smtClean="0"/>
              <a:t>-- </a:t>
            </a:r>
            <a:r>
              <a:rPr lang="en-US" u="sng" dirty="0" smtClean="0"/>
              <a:t>a measure of the particle size a stream can transport, expressed by the largest particles that can be moved</a:t>
            </a:r>
            <a:r>
              <a:rPr lang="en-US" dirty="0" smtClean="0"/>
              <a:t>.</a:t>
            </a:r>
          </a:p>
          <a:p>
            <a:pPr>
              <a:defRPr/>
            </a:pPr>
            <a:endParaRPr lang="en-US" sz="1100" dirty="0" smtClean="0"/>
          </a:p>
          <a:p>
            <a:pPr>
              <a:defRPr/>
            </a:pPr>
            <a:r>
              <a:rPr lang="en-US" b="1" dirty="0" smtClean="0"/>
              <a:t>Capacity</a:t>
            </a:r>
            <a:r>
              <a:rPr lang="en-US" dirty="0" smtClean="0"/>
              <a:t> – </a:t>
            </a:r>
            <a:r>
              <a:rPr lang="en-US" u="sng" dirty="0" smtClean="0"/>
              <a:t>a measure of the amount of solid material a stream has the potential to transport, normally expressed as the volume of material passing a given point in the stream channel during a given time interval</a:t>
            </a:r>
            <a:r>
              <a:rPr lang="en-US" dirty="0" smtClean="0"/>
              <a:t>.</a:t>
            </a:r>
          </a:p>
        </p:txBody>
      </p:sp>
      <p:graphicFrame>
        <p:nvGraphicFramePr>
          <p:cNvPr id="4" name="Object 3"/>
          <p:cNvGraphicFramePr>
            <a:graphicFrameLocks noChangeAspect="1"/>
          </p:cNvGraphicFramePr>
          <p:nvPr>
            <p:extLst>
              <p:ext uri="{D42A27DB-BD31-4B8C-83A1-F6EECF244321}">
                <p14:modId xmlns:p14="http://schemas.microsoft.com/office/powerpoint/2010/main" val="2442630493"/>
              </p:ext>
            </p:extLst>
          </p:nvPr>
        </p:nvGraphicFramePr>
        <p:xfrm>
          <a:off x="0" y="6172200"/>
          <a:ext cx="1646237" cy="555625"/>
        </p:xfrm>
        <a:graphic>
          <a:graphicData uri="http://schemas.openxmlformats.org/presentationml/2006/ole">
            <mc:AlternateContent xmlns:mc="http://schemas.openxmlformats.org/markup-compatibility/2006">
              <mc:Choice xmlns:v="urn:schemas-microsoft-com:vml" Requires="v">
                <p:oleObj spid="_x0000_s5148" name="Packager Shell Object" showAsIcon="1" r:id="rId3" imgW="1646640" imgH="555480" progId="Package">
                  <p:embed/>
                </p:oleObj>
              </mc:Choice>
              <mc:Fallback>
                <p:oleObj name="Packager Shell Object" showAsIcon="1" r:id="rId3" imgW="1646640" imgH="555480" progId="Package">
                  <p:embed/>
                  <p:pic>
                    <p:nvPicPr>
                      <p:cNvPr id="0" name=""/>
                      <p:cNvPicPr/>
                      <p:nvPr/>
                    </p:nvPicPr>
                    <p:blipFill>
                      <a:blip r:embed="rId4"/>
                      <a:stretch>
                        <a:fillRect/>
                      </a:stretch>
                    </p:blipFill>
                    <p:spPr>
                      <a:xfrm>
                        <a:off x="0" y="6172200"/>
                        <a:ext cx="1646237" cy="555625"/>
                      </a:xfrm>
                      <a:prstGeom prst="rect">
                        <a:avLst/>
                      </a:prstGeom>
                    </p:spPr>
                  </p:pic>
                </p:oleObj>
              </mc:Fallback>
            </mc:AlternateContent>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381000" y="-304800"/>
            <a:ext cx="8519160" cy="1600200"/>
          </a:xfrm>
        </p:spPr>
        <p:txBody>
          <a:bodyPr>
            <a:normAutofit/>
          </a:bodyPr>
          <a:lstStyle/>
          <a:p>
            <a:pPr>
              <a:defRPr/>
            </a:pPr>
            <a:r>
              <a:rPr lang="en-US" sz="4400" dirty="0" smtClean="0"/>
              <a:t>Deposition in Valleys</a:t>
            </a:r>
          </a:p>
        </p:txBody>
      </p:sp>
      <p:sp>
        <p:nvSpPr>
          <p:cNvPr id="54275" name="Rectangle 3"/>
          <p:cNvSpPr>
            <a:spLocks noGrp="1" noChangeArrowheads="1"/>
          </p:cNvSpPr>
          <p:nvPr>
            <p:ph idx="1"/>
          </p:nvPr>
        </p:nvSpPr>
        <p:spPr>
          <a:xfrm>
            <a:off x="685800" y="1295400"/>
            <a:ext cx="7696200" cy="4800600"/>
          </a:xfrm>
        </p:spPr>
        <p:txBody>
          <a:bodyPr>
            <a:normAutofit/>
          </a:bodyPr>
          <a:lstStyle/>
          <a:p>
            <a:pPr>
              <a:defRPr/>
            </a:pPr>
            <a:r>
              <a:rPr lang="en-US" u="sng" dirty="0" smtClean="0"/>
              <a:t>Stream flow </a:t>
            </a:r>
            <a:r>
              <a:rPr lang="en-US" b="1" u="sng" dirty="0" smtClean="0"/>
              <a:t>expands and slows down </a:t>
            </a:r>
            <a:r>
              <a:rPr lang="en-US" u="sng" dirty="0" smtClean="0"/>
              <a:t>as the river leaves the mountains onto the plains or from a channel into an ocean, lake, or pond </a:t>
            </a:r>
          </a:p>
          <a:p>
            <a:pPr>
              <a:defRPr/>
            </a:pPr>
            <a:r>
              <a:rPr lang="en-US" u="sng" dirty="0" smtClean="0"/>
              <a:t>At this point the river forms a fan like deposit known as an </a:t>
            </a:r>
            <a:r>
              <a:rPr lang="en-US" b="1" u="sng" dirty="0" smtClean="0"/>
              <a:t>alluvial fan</a:t>
            </a:r>
          </a:p>
          <a:p>
            <a:pPr>
              <a:defRPr/>
            </a:pPr>
            <a:r>
              <a:rPr lang="en-US" dirty="0" smtClean="0"/>
              <a:t>In larger bodies of water, the river creates a </a:t>
            </a:r>
            <a:r>
              <a:rPr lang="en-US" b="1" u="sng" dirty="0" smtClean="0"/>
              <a:t>delta</a:t>
            </a:r>
            <a:endParaRPr lang="en-US" dirty="0" smtClean="0"/>
          </a:p>
          <a:p>
            <a:pPr>
              <a:defRPr/>
            </a:pPr>
            <a:r>
              <a:rPr lang="en-US" dirty="0" smtClean="0"/>
              <a:t>Rivers entering an alluvial fan or delta often split into a system of </a:t>
            </a:r>
            <a:r>
              <a:rPr lang="en-US" b="1" u="sng" dirty="0" smtClean="0"/>
              <a:t>distributary channels </a:t>
            </a:r>
            <a:endParaRPr lang="en-US" dirty="0" smtClean="0"/>
          </a:p>
          <a:p>
            <a:pPr>
              <a:defRPr/>
            </a:pPr>
            <a:r>
              <a:rPr lang="en-US" dirty="0" smtClean="0"/>
              <a:t>These </a:t>
            </a:r>
            <a:r>
              <a:rPr lang="en-US" u="sng" dirty="0" smtClean="0"/>
              <a:t>channels may change position rapidly during a single flood or from one flood to another</a:t>
            </a:r>
          </a:p>
          <a:p>
            <a:pPr>
              <a:defRPr/>
            </a:pPr>
            <a:endParaRPr lang="en-US" u="sng"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Cindy\Desktop\pictures\aluvial fa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299" y="476693"/>
            <a:ext cx="4419600" cy="3275003"/>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3" descr="C:\Users\Cindy\Desktop\pictures\delt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3425" y="2895600"/>
            <a:ext cx="4600575" cy="315823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5257799" y="914400"/>
            <a:ext cx="2340705" cy="646331"/>
          </a:xfrm>
          <a:prstGeom prst="rect">
            <a:avLst/>
          </a:prstGeom>
          <a:noFill/>
        </p:spPr>
        <p:txBody>
          <a:bodyPr wrap="none" rtlCol="0">
            <a:spAutoFit/>
          </a:bodyPr>
          <a:lstStyle/>
          <a:p>
            <a:pPr algn="ctr"/>
            <a:r>
              <a:rPr lang="en-US" sz="3600" dirty="0" smtClean="0">
                <a:latin typeface="+mj-lt"/>
              </a:rPr>
              <a:t>Alluvial Fan</a:t>
            </a:r>
            <a:endParaRPr lang="en-US" sz="3600" dirty="0">
              <a:latin typeface="+mj-lt"/>
            </a:endParaRPr>
          </a:p>
        </p:txBody>
      </p:sp>
      <p:cxnSp>
        <p:nvCxnSpPr>
          <p:cNvPr id="4" name="Straight Arrow Connector 3"/>
          <p:cNvCxnSpPr/>
          <p:nvPr/>
        </p:nvCxnSpPr>
        <p:spPr>
          <a:xfrm flipH="1">
            <a:off x="4572001" y="1560731"/>
            <a:ext cx="914399" cy="191869"/>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1295400" y="4343400"/>
            <a:ext cx="2514600" cy="646331"/>
          </a:xfrm>
          <a:prstGeom prst="rect">
            <a:avLst/>
          </a:prstGeom>
        </p:spPr>
        <p:txBody>
          <a:bodyPr wrap="square">
            <a:spAutoFit/>
          </a:bodyPr>
          <a:lstStyle/>
          <a:p>
            <a:pPr algn="ctr"/>
            <a:r>
              <a:rPr lang="en-US" sz="3600" dirty="0" smtClean="0">
                <a:latin typeface="+mj-lt"/>
              </a:rPr>
              <a:t>Delta</a:t>
            </a:r>
            <a:endParaRPr lang="en-US" sz="3600" dirty="0">
              <a:latin typeface="+mj-lt"/>
            </a:endParaRPr>
          </a:p>
        </p:txBody>
      </p:sp>
      <p:cxnSp>
        <p:nvCxnSpPr>
          <p:cNvPr id="7" name="Straight Arrow Connector 6"/>
          <p:cNvCxnSpPr/>
          <p:nvPr/>
        </p:nvCxnSpPr>
        <p:spPr>
          <a:xfrm flipV="1">
            <a:off x="3200400" y="4474716"/>
            <a:ext cx="1219200" cy="191849"/>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219200" y="10633"/>
            <a:ext cx="6934200" cy="1143000"/>
          </a:xfrm>
        </p:spPr>
        <p:txBody>
          <a:bodyPr>
            <a:normAutofit/>
          </a:bodyPr>
          <a:lstStyle/>
          <a:p>
            <a:pPr>
              <a:defRPr/>
            </a:pPr>
            <a:r>
              <a:rPr lang="en-US" sz="4000" dirty="0" smtClean="0"/>
              <a:t>Fluvial Erosion and Deposition</a:t>
            </a:r>
            <a:endParaRPr lang="en-US" sz="4000" dirty="0"/>
          </a:p>
        </p:txBody>
      </p:sp>
      <p:sp>
        <p:nvSpPr>
          <p:cNvPr id="3" name="Text Placeholder 2"/>
          <p:cNvSpPr>
            <a:spLocks noGrp="1"/>
          </p:cNvSpPr>
          <p:nvPr>
            <p:ph type="body" idx="4294967295"/>
          </p:nvPr>
        </p:nvSpPr>
        <p:spPr>
          <a:xfrm>
            <a:off x="990600" y="1295400"/>
            <a:ext cx="6858000" cy="4530725"/>
          </a:xfrm>
        </p:spPr>
        <p:txBody>
          <a:bodyPr/>
          <a:lstStyle/>
          <a:p>
            <a:pPr>
              <a:defRPr/>
            </a:pPr>
            <a:r>
              <a:rPr lang="en-US" b="1" dirty="0" smtClean="0"/>
              <a:t>Erosion by Overland Flow</a:t>
            </a:r>
          </a:p>
          <a:p>
            <a:pPr lvl="1">
              <a:defRPr/>
            </a:pPr>
            <a:r>
              <a:rPr lang="en-US" u="sng" dirty="0" smtClean="0"/>
              <a:t>Begins when rain starts to fall</a:t>
            </a:r>
          </a:p>
          <a:p>
            <a:pPr lvl="1">
              <a:defRPr/>
            </a:pPr>
            <a:r>
              <a:rPr lang="en-US" dirty="0" smtClean="0"/>
              <a:t>Without vegetation or some other protective covering the collisions with the ground is strong enough to blast fine soil particles upward and outward shifting them a few millimeters downhill by the </a:t>
            </a:r>
            <a:r>
              <a:rPr lang="en-US" b="1" u="sng" dirty="0" smtClean="0"/>
              <a:t>“splash erosion”</a:t>
            </a:r>
          </a:p>
          <a:p>
            <a:pPr lvl="1">
              <a:defRPr/>
            </a:pPr>
            <a:r>
              <a:rPr lang="en-US" dirty="0" smtClean="0"/>
              <a:t>In the first few minutes much of the </a:t>
            </a:r>
            <a:r>
              <a:rPr lang="en-US" b="1" u="sng" dirty="0" smtClean="0"/>
              <a:t>rain infiltrates the soil and the “runoff” starts</a:t>
            </a:r>
            <a:r>
              <a:rPr lang="en-US" dirty="0" smtClean="0"/>
              <a:t>.  If a heavy rain continues and the </a:t>
            </a:r>
            <a:r>
              <a:rPr lang="en-US" b="1" u="sng" dirty="0" smtClean="0"/>
              <a:t>land is sloping the water moves down slope as overflow</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066800" y="0"/>
            <a:ext cx="7391400" cy="1143000"/>
          </a:xfrm>
        </p:spPr>
        <p:txBody>
          <a:bodyPr/>
          <a:lstStyle/>
          <a:p>
            <a:pPr>
              <a:defRPr/>
            </a:pPr>
            <a:r>
              <a:rPr lang="en-US" sz="3600" dirty="0" smtClean="0"/>
              <a:t>Fluvial Erosion and Deposition</a:t>
            </a:r>
            <a:endParaRPr lang="en-US" sz="3600" dirty="0"/>
          </a:p>
        </p:txBody>
      </p:sp>
      <p:sp>
        <p:nvSpPr>
          <p:cNvPr id="3" name="Text Placeholder 2"/>
          <p:cNvSpPr>
            <a:spLocks noGrp="1"/>
          </p:cNvSpPr>
          <p:nvPr>
            <p:ph type="body" idx="4294967295"/>
          </p:nvPr>
        </p:nvSpPr>
        <p:spPr>
          <a:xfrm>
            <a:off x="990600" y="1219200"/>
            <a:ext cx="6858000" cy="4530725"/>
          </a:xfrm>
        </p:spPr>
        <p:txBody>
          <a:bodyPr/>
          <a:lstStyle/>
          <a:p>
            <a:pPr>
              <a:defRPr/>
            </a:pPr>
            <a:r>
              <a:rPr lang="en-US" b="1" u="sng" dirty="0" smtClean="0"/>
              <a:t>Sheet erosion</a:t>
            </a:r>
            <a:r>
              <a:rPr lang="en-US" u="sng" dirty="0" smtClean="0"/>
              <a:t> </a:t>
            </a:r>
            <a:r>
              <a:rPr lang="en-US" dirty="0" smtClean="0"/>
              <a:t>– as </a:t>
            </a:r>
            <a:r>
              <a:rPr lang="en-US" u="sng" dirty="0" smtClean="0"/>
              <a:t>water flows across the surface as a thin sheet, transporting material already loosened by splash erosion</a:t>
            </a:r>
          </a:p>
          <a:p>
            <a:pPr>
              <a:defRPr/>
            </a:pPr>
            <a:endParaRPr lang="en-US" dirty="0" smtClean="0"/>
          </a:p>
          <a:p>
            <a:pPr>
              <a:defRPr/>
            </a:pPr>
            <a:r>
              <a:rPr lang="en-US" b="1" u="sng" dirty="0" smtClean="0"/>
              <a:t>Rills</a:t>
            </a:r>
            <a:r>
              <a:rPr lang="en-US" u="sng" dirty="0" smtClean="0"/>
              <a:t> </a:t>
            </a:r>
            <a:r>
              <a:rPr lang="en-US" dirty="0" smtClean="0"/>
              <a:t>– </a:t>
            </a:r>
            <a:r>
              <a:rPr lang="en-US" u="sng" dirty="0" smtClean="0"/>
              <a:t>tiny channels of overland flow as it moves down slope and its volume increases and turbulence causing “rill erosion”</a:t>
            </a:r>
          </a:p>
          <a:p>
            <a:pPr>
              <a:defRPr/>
            </a:pPr>
            <a:endParaRPr lang="en-US" dirty="0" smtClean="0"/>
          </a:p>
          <a:p>
            <a:pPr>
              <a:defRPr/>
            </a:pPr>
            <a:r>
              <a:rPr lang="en-US" b="1" u="sng" dirty="0" smtClean="0"/>
              <a:t>Gullies and gully erosion </a:t>
            </a:r>
            <a:r>
              <a:rPr lang="en-US" dirty="0" smtClean="0"/>
              <a:t>– as </a:t>
            </a:r>
            <a:r>
              <a:rPr lang="en-US" u="sng" dirty="0" smtClean="0"/>
              <a:t>rills grow in size forming gullies which cause gully erosion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609600" y="1295400"/>
            <a:ext cx="7924800" cy="5140325"/>
          </a:xfrm>
        </p:spPr>
        <p:txBody>
          <a:bodyPr>
            <a:normAutofit/>
          </a:bodyPr>
          <a:lstStyle/>
          <a:p>
            <a:pPr>
              <a:defRPr/>
            </a:pPr>
            <a:r>
              <a:rPr lang="en-US" b="1" dirty="0" smtClean="0"/>
              <a:t>Channel Flow </a:t>
            </a:r>
            <a:r>
              <a:rPr lang="en-US" dirty="0" smtClean="0"/>
              <a:t>– </a:t>
            </a:r>
            <a:r>
              <a:rPr lang="en-US" b="1" u="sng" dirty="0" smtClean="0"/>
              <a:t>confined to channels </a:t>
            </a:r>
            <a:r>
              <a:rPr lang="en-US" u="sng" dirty="0" smtClean="0"/>
              <a:t>(different from overland flow)</a:t>
            </a:r>
          </a:p>
          <a:p>
            <a:pPr lvl="1">
              <a:defRPr/>
            </a:pPr>
            <a:r>
              <a:rPr lang="en-US" sz="2400" dirty="0" smtClean="0"/>
              <a:t>Three-dimensional nature with considerable complexity</a:t>
            </a:r>
          </a:p>
          <a:p>
            <a:pPr lvl="1">
              <a:defRPr/>
            </a:pPr>
            <a:r>
              <a:rPr lang="en-US" sz="2400" dirty="0" smtClean="0"/>
              <a:t>Movement in the channel, unsystematic and irregular</a:t>
            </a:r>
          </a:p>
          <a:p>
            <a:pPr lvl="1">
              <a:defRPr/>
            </a:pPr>
            <a:r>
              <a:rPr lang="en-US" sz="2400" dirty="0" smtClean="0"/>
              <a:t>Principal cause of flow irregularity is retarding effect of friction along the bottom and sides of the channel.</a:t>
            </a:r>
          </a:p>
          <a:p>
            <a:pPr lvl="0">
              <a:lnSpc>
                <a:spcPct val="90000"/>
              </a:lnSpc>
              <a:buClr>
                <a:srgbClr val="AD0101"/>
              </a:buClr>
              <a:defRPr/>
            </a:pPr>
            <a:r>
              <a:rPr lang="en-US" b="1" u="sng" dirty="0">
                <a:solidFill>
                  <a:srgbClr val="303030"/>
                </a:solidFill>
              </a:rPr>
              <a:t>Turbulence</a:t>
            </a:r>
            <a:r>
              <a:rPr lang="en-US" dirty="0">
                <a:solidFill>
                  <a:srgbClr val="303030"/>
                </a:solidFill>
              </a:rPr>
              <a:t>- </a:t>
            </a:r>
            <a:r>
              <a:rPr lang="en-US" u="sng" dirty="0">
                <a:solidFill>
                  <a:srgbClr val="303030"/>
                </a:solidFill>
              </a:rPr>
              <a:t>general downstream movement interrupted by irregularities in the direction and speed of the water</a:t>
            </a:r>
            <a:r>
              <a:rPr lang="en-US" dirty="0">
                <a:solidFill>
                  <a:srgbClr val="303030"/>
                </a:solidFill>
              </a:rPr>
              <a:t>.</a:t>
            </a:r>
          </a:p>
          <a:p>
            <a:pPr lvl="1">
              <a:lnSpc>
                <a:spcPct val="90000"/>
              </a:lnSpc>
              <a:buClr>
                <a:srgbClr val="AD0101"/>
              </a:buClr>
              <a:defRPr/>
            </a:pPr>
            <a:r>
              <a:rPr lang="en-US" sz="2400" dirty="0">
                <a:solidFill>
                  <a:srgbClr val="303030"/>
                </a:solidFill>
              </a:rPr>
              <a:t>Caused partly by friction, partly by internal shearing stresses between currents with the flow, and partly by surface irregularities in the channel.</a:t>
            </a:r>
          </a:p>
          <a:p>
            <a:pPr lvl="1">
              <a:lnSpc>
                <a:spcPct val="90000"/>
              </a:lnSpc>
              <a:buClr>
                <a:srgbClr val="AD0101"/>
              </a:buClr>
              <a:defRPr/>
            </a:pPr>
            <a:r>
              <a:rPr lang="en-US" sz="2400" dirty="0">
                <a:solidFill>
                  <a:srgbClr val="303030"/>
                </a:solidFill>
              </a:rPr>
              <a:t>Effect of turbulence is varied because it is selective process.</a:t>
            </a:r>
          </a:p>
          <a:p>
            <a:pPr lvl="1">
              <a:defRPr/>
            </a:pPr>
            <a:endParaRPr lang="en-US" sz="2400" dirty="0" smtClean="0"/>
          </a:p>
        </p:txBody>
      </p:sp>
      <p:sp>
        <p:nvSpPr>
          <p:cNvPr id="3" name="Title 2"/>
          <p:cNvSpPr>
            <a:spLocks noGrp="1"/>
          </p:cNvSpPr>
          <p:nvPr>
            <p:ph type="title" idx="4294967295"/>
          </p:nvPr>
        </p:nvSpPr>
        <p:spPr>
          <a:xfrm>
            <a:off x="1066800" y="30126"/>
            <a:ext cx="6934200" cy="1143000"/>
          </a:xfrm>
        </p:spPr>
        <p:txBody>
          <a:bodyPr/>
          <a:lstStyle/>
          <a:p>
            <a:pPr>
              <a:defRPr/>
            </a:pPr>
            <a:r>
              <a:rPr lang="en-US" dirty="0" smtClean="0"/>
              <a:t>River Channels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990600" y="-10633"/>
            <a:ext cx="6934200" cy="1143000"/>
          </a:xfrm>
        </p:spPr>
        <p:txBody>
          <a:bodyPr/>
          <a:lstStyle/>
          <a:p>
            <a:pPr>
              <a:defRPr/>
            </a:pPr>
            <a:r>
              <a:rPr lang="en-US" sz="3600" dirty="0" smtClean="0"/>
              <a:t>Learning Objectives</a:t>
            </a:r>
            <a:endParaRPr lang="en-US" sz="3600" dirty="0"/>
          </a:p>
        </p:txBody>
      </p:sp>
      <p:sp>
        <p:nvSpPr>
          <p:cNvPr id="3" name="Text Placeholder 2"/>
          <p:cNvSpPr>
            <a:spLocks noGrp="1"/>
          </p:cNvSpPr>
          <p:nvPr>
            <p:ph type="body" idx="4294967295"/>
          </p:nvPr>
        </p:nvSpPr>
        <p:spPr>
          <a:xfrm>
            <a:off x="838200" y="1219200"/>
            <a:ext cx="7467600" cy="4759325"/>
          </a:xfrm>
        </p:spPr>
        <p:txBody>
          <a:bodyPr>
            <a:normAutofit/>
          </a:bodyPr>
          <a:lstStyle/>
          <a:p>
            <a:pPr>
              <a:defRPr/>
            </a:pPr>
            <a:r>
              <a:rPr lang="en-US" dirty="0" smtClean="0"/>
              <a:t>Understand basic river processes</a:t>
            </a:r>
          </a:p>
          <a:p>
            <a:pPr>
              <a:defRPr/>
            </a:pPr>
            <a:r>
              <a:rPr lang="en-US" dirty="0" smtClean="0"/>
              <a:t>Understand the process of flooding and the difference between flash floods and downstream floods</a:t>
            </a:r>
          </a:p>
          <a:p>
            <a:pPr>
              <a:defRPr/>
            </a:pPr>
            <a:r>
              <a:rPr lang="en-US" dirty="0" smtClean="0"/>
              <a:t>Know what geographic regions are at risk from flooding</a:t>
            </a:r>
          </a:p>
          <a:p>
            <a:pPr>
              <a:defRPr/>
            </a:pPr>
            <a:r>
              <a:rPr lang="en-US" dirty="0" smtClean="0"/>
              <a:t>Know the effects of flooding and the linkages with other natural hazards</a:t>
            </a:r>
          </a:p>
          <a:p>
            <a:pPr>
              <a:defRPr/>
            </a:pPr>
            <a:r>
              <a:rPr lang="en-US" dirty="0" smtClean="0"/>
              <a:t>Recognize the benefits of periodic flooding</a:t>
            </a:r>
          </a:p>
          <a:p>
            <a:pPr>
              <a:defRPr/>
            </a:pPr>
            <a:r>
              <a:rPr lang="en-US" dirty="0" smtClean="0"/>
              <a:t>Understand how people interact with and affect the flood hazard</a:t>
            </a:r>
          </a:p>
          <a:p>
            <a:pPr>
              <a:defRPr/>
            </a:pPr>
            <a:r>
              <a:rPr lang="en-US" dirty="0" smtClean="0"/>
              <a:t>Be familiar with adjustments we can make to minimize flood deaths and damage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1219200" y="-21265"/>
            <a:ext cx="6934200" cy="1143000"/>
          </a:xfrm>
        </p:spPr>
        <p:txBody>
          <a:bodyPr/>
          <a:lstStyle/>
          <a:p>
            <a:pPr>
              <a:defRPr/>
            </a:pPr>
            <a:r>
              <a:rPr lang="en-US" dirty="0" smtClean="0"/>
              <a:t>Channel Patterns</a:t>
            </a:r>
          </a:p>
        </p:txBody>
      </p:sp>
      <p:sp>
        <p:nvSpPr>
          <p:cNvPr id="32771" name="Rectangle 3"/>
          <p:cNvSpPr>
            <a:spLocks noGrp="1" noChangeArrowheads="1"/>
          </p:cNvSpPr>
          <p:nvPr>
            <p:ph idx="1"/>
          </p:nvPr>
        </p:nvSpPr>
        <p:spPr>
          <a:xfrm>
            <a:off x="228600" y="1143000"/>
            <a:ext cx="8763000" cy="5029200"/>
          </a:xfrm>
        </p:spPr>
        <p:txBody>
          <a:bodyPr>
            <a:normAutofit/>
          </a:bodyPr>
          <a:lstStyle/>
          <a:p>
            <a:pPr>
              <a:defRPr/>
            </a:pPr>
            <a:r>
              <a:rPr lang="en-US" sz="2300" b="1" u="sng" dirty="0" smtClean="0"/>
              <a:t>Channel patterns are the result from the interaction of flowing water and moving sediment accumulation and the river itself</a:t>
            </a:r>
          </a:p>
          <a:p>
            <a:pPr>
              <a:defRPr/>
            </a:pPr>
            <a:r>
              <a:rPr lang="en-US" sz="2300" u="sng" dirty="0" smtClean="0"/>
              <a:t>There are two common channels</a:t>
            </a:r>
          </a:p>
          <a:p>
            <a:pPr lvl="1">
              <a:defRPr/>
            </a:pPr>
            <a:r>
              <a:rPr lang="en-US" sz="2300" b="1" u="sng" dirty="0" smtClean="0"/>
              <a:t>Braided channels</a:t>
            </a:r>
            <a:r>
              <a:rPr lang="en-US" sz="2300" u="sng" dirty="0" smtClean="0"/>
              <a:t> </a:t>
            </a:r>
            <a:r>
              <a:rPr lang="en-US" sz="2300" dirty="0" smtClean="0"/>
              <a:t>–a multiplicity of inter-woven and interconnected channels separated by low bars or islands of sand, gravel, and other loose debris</a:t>
            </a:r>
          </a:p>
          <a:p>
            <a:pPr lvl="2">
              <a:defRPr/>
            </a:pPr>
            <a:r>
              <a:rPr lang="en-US" sz="2300" dirty="0" smtClean="0"/>
              <a:t>Wide, shallow rivers with numerous sand and gravel bars and islands</a:t>
            </a:r>
          </a:p>
          <a:p>
            <a:pPr lvl="1">
              <a:defRPr/>
            </a:pPr>
            <a:r>
              <a:rPr lang="en-US" sz="2300" b="1" u="sng" dirty="0"/>
              <a:t>Meandering channels</a:t>
            </a:r>
            <a:r>
              <a:rPr lang="en-US" sz="2300" u="sng" dirty="0"/>
              <a:t> </a:t>
            </a:r>
            <a:r>
              <a:rPr lang="en-US" sz="2300" dirty="0"/>
              <a:t>– extraordinarily intricate pattern of smooth curves in which the stream follow a serpentine course, the land is usually </a:t>
            </a:r>
            <a:r>
              <a:rPr lang="en-US" sz="2300" dirty="0" smtClean="0"/>
              <a:t>flat</a:t>
            </a:r>
          </a:p>
          <a:p>
            <a:pPr lvl="2">
              <a:defRPr/>
            </a:pPr>
            <a:r>
              <a:rPr lang="en-US" sz="2300" dirty="0" smtClean="0"/>
              <a:t>Curves that go back and forth across the floodplain over a period of years to decades</a:t>
            </a:r>
            <a:endParaRPr lang="en-US" sz="23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descr="http://kids.wordsmyth.net/media/wedt/image/meand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8401" y="3395134"/>
            <a:ext cx="3200400" cy="2702095"/>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meandering-riv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68801" y="3429000"/>
            <a:ext cx="3886200" cy="2681824"/>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http://www.teara.govt.nz/files/p18195gn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381000"/>
            <a:ext cx="3200400" cy="3022600"/>
          </a:xfrm>
          <a:prstGeom prst="rect">
            <a:avLst/>
          </a:prstGeom>
          <a:noFill/>
          <a:extLst>
            <a:ext uri="{909E8E84-426E-40DD-AFC4-6F175D3DCCD1}">
              <a14:hiddenFill xmlns:a14="http://schemas.microsoft.com/office/drawing/2010/main">
                <a:solidFill>
                  <a:srgbClr val="FFFFFF"/>
                </a:solidFill>
              </a14:hiddenFill>
            </a:ext>
          </a:extLst>
        </p:spPr>
      </p:pic>
      <p:pic>
        <p:nvPicPr>
          <p:cNvPr id="6154" name="Picture 10" descr="http://images.fineartamerica.com/images-medium-large/1-braided-river--skeidararsandur--iceland-phil-degginger.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85734" y="381001"/>
            <a:ext cx="3869267" cy="30310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71595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457200" y="-457200"/>
            <a:ext cx="8519160" cy="1600200"/>
          </a:xfrm>
        </p:spPr>
        <p:txBody>
          <a:bodyPr/>
          <a:lstStyle/>
          <a:p>
            <a:pPr>
              <a:defRPr/>
            </a:pPr>
            <a:r>
              <a:rPr lang="en-US" dirty="0" smtClean="0"/>
              <a:t>Floodplain Formations</a:t>
            </a:r>
          </a:p>
        </p:txBody>
      </p:sp>
      <p:sp>
        <p:nvSpPr>
          <p:cNvPr id="56323" name="Rectangle 3"/>
          <p:cNvSpPr>
            <a:spLocks noGrp="1" noChangeArrowheads="1"/>
          </p:cNvSpPr>
          <p:nvPr>
            <p:ph idx="1"/>
          </p:nvPr>
        </p:nvSpPr>
        <p:spPr>
          <a:xfrm>
            <a:off x="533400" y="990600"/>
            <a:ext cx="8077200" cy="5257800"/>
          </a:xfrm>
        </p:spPr>
        <p:txBody>
          <a:bodyPr>
            <a:noAutofit/>
          </a:bodyPr>
          <a:lstStyle/>
          <a:p>
            <a:pPr>
              <a:defRPr/>
            </a:pPr>
            <a:r>
              <a:rPr lang="en-US" b="1" u="sng" dirty="0" smtClean="0"/>
              <a:t>A low lying, nearly flat alluvial valley floor that is periodically inundated with flood waters.  Often formed where a meandering stream flows across a wide nearly level valley floor</a:t>
            </a:r>
          </a:p>
          <a:p>
            <a:pPr>
              <a:defRPr/>
            </a:pPr>
            <a:endParaRPr lang="en-US" sz="1200" dirty="0"/>
          </a:p>
          <a:p>
            <a:pPr>
              <a:defRPr/>
            </a:pPr>
            <a:r>
              <a:rPr lang="en-US" sz="2200" b="1" u="sng" dirty="0" smtClean="0"/>
              <a:t>Landforms of a meandering stream</a:t>
            </a:r>
          </a:p>
          <a:p>
            <a:pPr lvl="1">
              <a:defRPr/>
            </a:pPr>
            <a:r>
              <a:rPr lang="en-US" sz="2000" dirty="0" smtClean="0"/>
              <a:t>Cutbank – Fast moving water erodes the riverbank on the outside of the bend to form a steep or near vertical slope </a:t>
            </a:r>
          </a:p>
          <a:p>
            <a:pPr lvl="1">
              <a:defRPr/>
            </a:pPr>
            <a:r>
              <a:rPr lang="en-US" sz="2000" dirty="0" smtClean="0"/>
              <a:t>Point Bar – Sand and gravel deposited on the inside of a river bend by slower water</a:t>
            </a:r>
          </a:p>
          <a:p>
            <a:pPr>
              <a:defRPr/>
            </a:pPr>
            <a:r>
              <a:rPr lang="en-US" b="1" u="sng" dirty="0" smtClean="0"/>
              <a:t>This process of continual erosion or the cutbank and the deposition of the point bar helps in the construction of the floodplain</a:t>
            </a:r>
          </a:p>
        </p:txBody>
      </p:sp>
    </p:spTree>
    <p:extLst>
      <p:ext uri="{BB962C8B-B14F-4D97-AF65-F5344CB8AC3E}">
        <p14:creationId xmlns:p14="http://schemas.microsoft.com/office/powerpoint/2010/main" val="263206220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457200" y="-457200"/>
            <a:ext cx="8519160" cy="1600200"/>
          </a:xfrm>
        </p:spPr>
        <p:txBody>
          <a:bodyPr/>
          <a:lstStyle/>
          <a:p>
            <a:pPr>
              <a:defRPr/>
            </a:pPr>
            <a:r>
              <a:rPr lang="en-US" dirty="0" smtClean="0"/>
              <a:t>Floodplain Formation</a:t>
            </a:r>
          </a:p>
        </p:txBody>
      </p:sp>
      <p:sp>
        <p:nvSpPr>
          <p:cNvPr id="56323" name="Rectangle 3"/>
          <p:cNvSpPr>
            <a:spLocks noGrp="1" noChangeArrowheads="1"/>
          </p:cNvSpPr>
          <p:nvPr>
            <p:ph idx="1"/>
          </p:nvPr>
        </p:nvSpPr>
        <p:spPr>
          <a:xfrm>
            <a:off x="533400" y="1143000"/>
            <a:ext cx="8077200" cy="4648200"/>
          </a:xfrm>
        </p:spPr>
        <p:txBody>
          <a:bodyPr>
            <a:noAutofit/>
          </a:bodyPr>
          <a:lstStyle/>
          <a:p>
            <a:pPr>
              <a:defRPr/>
            </a:pPr>
            <a:r>
              <a:rPr lang="en-US" b="1" u="sng" dirty="0" smtClean="0"/>
              <a:t>Floodplain Landforms</a:t>
            </a:r>
          </a:p>
          <a:p>
            <a:pPr>
              <a:defRPr/>
            </a:pPr>
            <a:endParaRPr lang="en-US" sz="1400" b="1" u="sng" dirty="0" smtClean="0"/>
          </a:p>
          <a:p>
            <a:pPr lvl="1">
              <a:lnSpc>
                <a:spcPct val="80000"/>
              </a:lnSpc>
              <a:buClr>
                <a:srgbClr val="AD0101"/>
              </a:buClr>
              <a:defRPr/>
            </a:pPr>
            <a:r>
              <a:rPr lang="en-US" sz="2400" b="1" dirty="0" smtClean="0">
                <a:solidFill>
                  <a:srgbClr val="303030"/>
                </a:solidFill>
              </a:rPr>
              <a:t>Bluffs </a:t>
            </a:r>
            <a:r>
              <a:rPr lang="en-US" sz="2400" dirty="0">
                <a:solidFill>
                  <a:srgbClr val="303030"/>
                </a:solidFill>
              </a:rPr>
              <a:t>– outer limit of lateral erosion and undercutting where the flat terrain abruptly changes to a line</a:t>
            </a:r>
          </a:p>
          <a:p>
            <a:pPr lvl="1">
              <a:lnSpc>
                <a:spcPct val="80000"/>
              </a:lnSpc>
              <a:buClr>
                <a:srgbClr val="AD0101"/>
              </a:buClr>
              <a:defRPr/>
            </a:pPr>
            <a:r>
              <a:rPr lang="en-US" sz="2400" b="1" dirty="0">
                <a:solidFill>
                  <a:srgbClr val="303030"/>
                </a:solidFill>
              </a:rPr>
              <a:t>Cutoff meander </a:t>
            </a:r>
            <a:r>
              <a:rPr lang="en-US" sz="2400" dirty="0">
                <a:solidFill>
                  <a:srgbClr val="303030"/>
                </a:solidFill>
              </a:rPr>
              <a:t>– a loop is short-circuited as a stream cuts a new channel across its neck and starts meandering again – leaving the old meander loop</a:t>
            </a:r>
          </a:p>
          <a:p>
            <a:pPr lvl="1">
              <a:lnSpc>
                <a:spcPct val="80000"/>
              </a:lnSpc>
              <a:buClr>
                <a:srgbClr val="AD0101"/>
              </a:buClr>
              <a:defRPr/>
            </a:pPr>
            <a:r>
              <a:rPr lang="en-US" sz="2400" b="1" dirty="0">
                <a:solidFill>
                  <a:srgbClr val="303030"/>
                </a:solidFill>
              </a:rPr>
              <a:t>Oxbow lake </a:t>
            </a:r>
            <a:r>
              <a:rPr lang="en-US" sz="2400" dirty="0">
                <a:solidFill>
                  <a:srgbClr val="303030"/>
                </a:solidFill>
              </a:rPr>
              <a:t>– the old meander loop</a:t>
            </a:r>
          </a:p>
          <a:p>
            <a:pPr lvl="1">
              <a:lnSpc>
                <a:spcPct val="80000"/>
              </a:lnSpc>
              <a:buClr>
                <a:srgbClr val="AD0101"/>
              </a:buClr>
              <a:defRPr/>
            </a:pPr>
            <a:r>
              <a:rPr lang="en-US" sz="2400" b="1" dirty="0">
                <a:solidFill>
                  <a:srgbClr val="303030"/>
                </a:solidFill>
              </a:rPr>
              <a:t>Oxbow swamp </a:t>
            </a:r>
            <a:r>
              <a:rPr lang="en-US" sz="2400" dirty="0">
                <a:solidFill>
                  <a:srgbClr val="303030"/>
                </a:solidFill>
              </a:rPr>
              <a:t>– the oxbow lake as it fills with vegetation</a:t>
            </a:r>
          </a:p>
          <a:p>
            <a:pPr lvl="1">
              <a:lnSpc>
                <a:spcPct val="80000"/>
              </a:lnSpc>
              <a:buClr>
                <a:srgbClr val="AD0101"/>
              </a:buClr>
              <a:defRPr/>
            </a:pPr>
            <a:r>
              <a:rPr lang="en-US" sz="2400" b="1" dirty="0">
                <a:solidFill>
                  <a:srgbClr val="303030"/>
                </a:solidFill>
              </a:rPr>
              <a:t>Meander scars </a:t>
            </a:r>
            <a:r>
              <a:rPr lang="en-US" sz="2400" dirty="0">
                <a:solidFill>
                  <a:srgbClr val="303030"/>
                </a:solidFill>
              </a:rPr>
              <a:t>– as vegetation grows over the cutoff meanders and oxbow lakes leaving only </a:t>
            </a:r>
            <a:r>
              <a:rPr lang="en-US" sz="2400" dirty="0" smtClean="0">
                <a:solidFill>
                  <a:srgbClr val="303030"/>
                </a:solidFill>
              </a:rPr>
              <a:t>scars</a:t>
            </a:r>
            <a:endParaRPr lang="en-US" sz="2400" dirty="0">
              <a:solidFill>
                <a:srgbClr val="303030"/>
              </a:solidFill>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471659005"/>
              </p:ext>
            </p:extLst>
          </p:nvPr>
        </p:nvGraphicFramePr>
        <p:xfrm>
          <a:off x="0" y="6273800"/>
          <a:ext cx="1851025" cy="555625"/>
        </p:xfrm>
        <a:graphic>
          <a:graphicData uri="http://schemas.openxmlformats.org/presentationml/2006/ole">
            <mc:AlternateContent xmlns:mc="http://schemas.openxmlformats.org/markup-compatibility/2006">
              <mc:Choice xmlns:v="urn:schemas-microsoft-com:vml" Requires="v">
                <p:oleObj spid="_x0000_s3102" name="Packager Shell Object" showAsIcon="1" r:id="rId3" imgW="1806480" imgH="591120" progId="Package">
                  <p:embed/>
                </p:oleObj>
              </mc:Choice>
              <mc:Fallback>
                <p:oleObj name="Packager Shell Object" showAsIcon="1" r:id="rId3" imgW="1806480" imgH="591120" progId="Package">
                  <p:embed/>
                  <p:pic>
                    <p:nvPicPr>
                      <p:cNvPr id="0" name="Object 1"/>
                      <p:cNvPicPr>
                        <a:picLocks noChangeAspect="1" noChangeArrowheads="1"/>
                      </p:cNvPicPr>
                      <p:nvPr/>
                    </p:nvPicPr>
                    <p:blipFill>
                      <a:blip r:embed="rId4"/>
                      <a:srcRect/>
                      <a:stretch>
                        <a:fillRect/>
                      </a:stretch>
                    </p:blipFill>
                    <p:spPr bwMode="auto">
                      <a:xfrm>
                        <a:off x="0" y="6273800"/>
                        <a:ext cx="1851025" cy="55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http://dc177.4shared.com/doc/jtHKl5Vo/preview_html_7ce32f8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838200"/>
            <a:ext cx="8300172" cy="457526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G:\class\class\pictures\Duchesne-UintahRiv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609600"/>
            <a:ext cx="7162800" cy="54690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066800" y="152400"/>
            <a:ext cx="6934200" cy="1143000"/>
          </a:xfrm>
        </p:spPr>
        <p:txBody>
          <a:bodyPr/>
          <a:lstStyle/>
          <a:p>
            <a:pPr>
              <a:defRPr/>
            </a:pPr>
            <a:r>
              <a:rPr lang="en-US" dirty="0" smtClean="0"/>
              <a:t>Flooding</a:t>
            </a:r>
            <a:endParaRPr lang="en-US" dirty="0"/>
          </a:p>
        </p:txBody>
      </p:sp>
      <p:sp>
        <p:nvSpPr>
          <p:cNvPr id="3" name="Text Placeholder 2"/>
          <p:cNvSpPr>
            <a:spLocks noGrp="1"/>
          </p:cNvSpPr>
          <p:nvPr>
            <p:ph type="body" idx="4294967295"/>
          </p:nvPr>
        </p:nvSpPr>
        <p:spPr>
          <a:xfrm>
            <a:off x="914400" y="1295400"/>
            <a:ext cx="6858000" cy="4530725"/>
          </a:xfrm>
        </p:spPr>
        <p:txBody>
          <a:bodyPr>
            <a:normAutofit/>
          </a:bodyPr>
          <a:lstStyle/>
          <a:p>
            <a:pPr>
              <a:defRPr/>
            </a:pPr>
            <a:r>
              <a:rPr lang="en-US" sz="2200" b="1" u="sng" dirty="0" smtClean="0"/>
              <a:t>The natural process of over bank flow is termed flooding</a:t>
            </a:r>
          </a:p>
          <a:p>
            <a:pPr>
              <a:defRPr/>
            </a:pPr>
            <a:r>
              <a:rPr lang="en-US" sz="2200" dirty="0" smtClean="0"/>
              <a:t>Most </a:t>
            </a:r>
            <a:r>
              <a:rPr lang="en-US" sz="2200" u="sng" dirty="0" smtClean="0"/>
              <a:t>river flooding </a:t>
            </a:r>
            <a:r>
              <a:rPr lang="en-US" sz="2200" dirty="0" smtClean="0"/>
              <a:t>is related</a:t>
            </a:r>
          </a:p>
          <a:p>
            <a:pPr lvl="1">
              <a:defRPr/>
            </a:pPr>
            <a:r>
              <a:rPr lang="en-US" dirty="0" smtClean="0"/>
              <a:t>To the </a:t>
            </a:r>
            <a:r>
              <a:rPr lang="en-US" u="sng" dirty="0" smtClean="0"/>
              <a:t>amount and distribution of precipitation </a:t>
            </a:r>
            <a:r>
              <a:rPr lang="en-US" dirty="0" smtClean="0"/>
              <a:t>in a drainage basin</a:t>
            </a:r>
          </a:p>
          <a:p>
            <a:pPr lvl="1">
              <a:defRPr/>
            </a:pPr>
            <a:r>
              <a:rPr lang="en-US" dirty="0" smtClean="0"/>
              <a:t>The </a:t>
            </a:r>
            <a:r>
              <a:rPr lang="en-US" u="sng" dirty="0" smtClean="0"/>
              <a:t>rate at which the precipitation soaks into the ground</a:t>
            </a:r>
          </a:p>
          <a:p>
            <a:pPr lvl="1">
              <a:defRPr/>
            </a:pPr>
            <a:r>
              <a:rPr lang="en-US" dirty="0" smtClean="0"/>
              <a:t>How </a:t>
            </a:r>
            <a:r>
              <a:rPr lang="en-US" u="sng" dirty="0" smtClean="0"/>
              <a:t>quickly surface runoff from the precipitation reaches the river</a:t>
            </a:r>
          </a:p>
          <a:p>
            <a:pPr lvl="1">
              <a:defRPr/>
            </a:pPr>
            <a:r>
              <a:rPr lang="en-US" sz="2000" dirty="0" smtClean="0"/>
              <a:t>The </a:t>
            </a:r>
            <a:r>
              <a:rPr lang="en-US" sz="2000" u="sng" dirty="0" smtClean="0"/>
              <a:t>amount of moisture in the soil at the time the precipitation start</a:t>
            </a:r>
            <a:endParaRPr lang="en-US" sz="2000" b="1" u="sng"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33400" y="152400"/>
            <a:ext cx="7848600" cy="1143000"/>
          </a:xfrm>
        </p:spPr>
        <p:txBody>
          <a:bodyPr>
            <a:normAutofit/>
          </a:bodyPr>
          <a:lstStyle/>
          <a:p>
            <a:pPr>
              <a:defRPr/>
            </a:pPr>
            <a:r>
              <a:rPr lang="en-US" sz="4400" dirty="0" smtClean="0"/>
              <a:t>Characteristics of a Flood</a:t>
            </a:r>
            <a:endParaRPr lang="en-US" sz="4400" dirty="0"/>
          </a:p>
        </p:txBody>
      </p:sp>
      <p:sp>
        <p:nvSpPr>
          <p:cNvPr id="3" name="Text Placeholder 2"/>
          <p:cNvSpPr>
            <a:spLocks noGrp="1"/>
          </p:cNvSpPr>
          <p:nvPr>
            <p:ph type="body" idx="4294967295"/>
          </p:nvPr>
        </p:nvSpPr>
        <p:spPr>
          <a:xfrm>
            <a:off x="914400" y="1295400"/>
            <a:ext cx="6858000" cy="4530725"/>
          </a:xfrm>
        </p:spPr>
        <p:txBody>
          <a:bodyPr>
            <a:normAutofit/>
          </a:bodyPr>
          <a:lstStyle/>
          <a:p>
            <a:pPr>
              <a:defRPr/>
            </a:pPr>
            <a:r>
              <a:rPr lang="en-US" sz="2000" u="sng" dirty="0" smtClean="0"/>
              <a:t>Flooding </a:t>
            </a:r>
            <a:r>
              <a:rPr lang="en-US" sz="2000" dirty="0" smtClean="0"/>
              <a:t>is when the discharge of the stream is at the point where water overflows the channel banks</a:t>
            </a:r>
          </a:p>
          <a:p>
            <a:pPr>
              <a:defRPr/>
            </a:pPr>
            <a:r>
              <a:rPr lang="en-US" sz="2000" u="sng" dirty="0" smtClean="0"/>
              <a:t>Flood stage </a:t>
            </a:r>
            <a:r>
              <a:rPr lang="en-US" sz="2000" dirty="0" smtClean="0"/>
              <a:t>is the stage or height of water when the river begins to flood</a:t>
            </a:r>
          </a:p>
          <a:p>
            <a:pPr lvl="1">
              <a:defRPr/>
            </a:pPr>
            <a:r>
              <a:rPr lang="en-US" sz="2000" dirty="0" smtClean="0"/>
              <a:t>These stages are shown on a </a:t>
            </a:r>
            <a:r>
              <a:rPr lang="en-US" sz="2000" i="1" u="sng" dirty="0" smtClean="0"/>
              <a:t>hydrograph</a:t>
            </a:r>
          </a:p>
          <a:p>
            <a:pPr>
              <a:defRPr/>
            </a:pPr>
            <a:r>
              <a:rPr lang="en-US" sz="2000" dirty="0" smtClean="0"/>
              <a:t>The term </a:t>
            </a:r>
            <a:r>
              <a:rPr lang="en-US" sz="2000" i="1" dirty="0" smtClean="0"/>
              <a:t>flood stage </a:t>
            </a:r>
            <a:r>
              <a:rPr lang="en-US" sz="2000" dirty="0" smtClean="0"/>
              <a:t>is derived from</a:t>
            </a:r>
          </a:p>
          <a:p>
            <a:pPr lvl="1">
              <a:defRPr/>
            </a:pPr>
            <a:r>
              <a:rPr lang="en-US" sz="2000" dirty="0" smtClean="0"/>
              <a:t>The elevation of the water surface as it reaches a level likely to cause damage to personal property</a:t>
            </a:r>
          </a:p>
          <a:p>
            <a:pPr lvl="1">
              <a:defRPr/>
            </a:pPr>
            <a:r>
              <a:rPr lang="en-US" sz="2000" dirty="0" smtClean="0"/>
              <a:t>This elevation depends on human use on the floodplain</a:t>
            </a:r>
          </a:p>
          <a:p>
            <a:pPr>
              <a:defRPr/>
            </a:pPr>
            <a:r>
              <a:rPr lang="en-US" sz="2000" dirty="0" smtClean="0"/>
              <a:t>A </a:t>
            </a:r>
            <a:r>
              <a:rPr lang="en-US" sz="2000" u="sng" dirty="0" smtClean="0"/>
              <a:t>recurrence interval </a:t>
            </a:r>
            <a:r>
              <a:rPr lang="en-US" sz="2000" dirty="0" smtClean="0"/>
              <a:t>of a flood is the average time between flood events that are of equal or greater magnitude</a:t>
            </a:r>
          </a:p>
        </p:txBody>
      </p:sp>
    </p:spTree>
    <p:extLst>
      <p:ext uri="{BB962C8B-B14F-4D97-AF65-F5344CB8AC3E}">
        <p14:creationId xmlns:p14="http://schemas.microsoft.com/office/powerpoint/2010/main" val="393299613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04800" y="35442"/>
            <a:ext cx="8610600" cy="1143000"/>
          </a:xfrm>
        </p:spPr>
        <p:txBody>
          <a:bodyPr>
            <a:normAutofit/>
          </a:bodyPr>
          <a:lstStyle/>
          <a:p>
            <a:pPr>
              <a:defRPr/>
            </a:pPr>
            <a:r>
              <a:rPr lang="en-US" sz="4000" dirty="0" smtClean="0"/>
              <a:t>Flash Floods and Downstream Floods</a:t>
            </a:r>
            <a:endParaRPr lang="en-US" sz="4000" dirty="0"/>
          </a:p>
        </p:txBody>
      </p:sp>
      <p:sp>
        <p:nvSpPr>
          <p:cNvPr id="3" name="Text Placeholder 2"/>
          <p:cNvSpPr>
            <a:spLocks noGrp="1"/>
          </p:cNvSpPr>
          <p:nvPr>
            <p:ph type="body" idx="4294967295"/>
          </p:nvPr>
        </p:nvSpPr>
        <p:spPr>
          <a:xfrm>
            <a:off x="304800" y="1143000"/>
            <a:ext cx="8686800" cy="4800600"/>
          </a:xfrm>
        </p:spPr>
        <p:txBody>
          <a:bodyPr>
            <a:normAutofit fontScale="92500" lnSpcReduction="10000"/>
          </a:bodyPr>
          <a:lstStyle/>
          <a:p>
            <a:pPr>
              <a:defRPr/>
            </a:pPr>
            <a:r>
              <a:rPr lang="en-US" sz="2200" dirty="0" smtClean="0"/>
              <a:t>Floods can further be characterized by where they occur in a drainage basin</a:t>
            </a:r>
          </a:p>
          <a:p>
            <a:pPr lvl="1">
              <a:defRPr/>
            </a:pPr>
            <a:r>
              <a:rPr lang="en-US" b="1" dirty="0" smtClean="0"/>
              <a:t>Flash Floods – </a:t>
            </a:r>
            <a:r>
              <a:rPr lang="en-US" dirty="0" smtClean="0"/>
              <a:t>occur in the upper part of a drainage basin and in some small drainage basins of tributaries to larger rivers</a:t>
            </a:r>
          </a:p>
          <a:p>
            <a:pPr lvl="2">
              <a:defRPr/>
            </a:pPr>
            <a:r>
              <a:rPr lang="en-US" sz="2200" u="sng" dirty="0" smtClean="0"/>
              <a:t>Produced by intense rainfall of short duration over a relatively small area </a:t>
            </a:r>
          </a:p>
          <a:p>
            <a:pPr lvl="2">
              <a:defRPr/>
            </a:pPr>
            <a:r>
              <a:rPr lang="en-US" sz="2200" u="sng" dirty="0" smtClean="0"/>
              <a:t>Sudden and of relatively great volume, peak discharge, sometimes in less than 10 minutes</a:t>
            </a:r>
          </a:p>
          <a:p>
            <a:pPr lvl="2">
              <a:defRPr/>
            </a:pPr>
            <a:r>
              <a:rPr lang="en-US" sz="2200" b="1" dirty="0" smtClean="0"/>
              <a:t>Common in arid and semiarid environments</a:t>
            </a:r>
            <a:r>
              <a:rPr lang="en-US" sz="2200" dirty="0" smtClean="0"/>
              <a:t>; in areas with steep topography or little vegetation; and following breaks of dames, levees, and ice jams</a:t>
            </a:r>
          </a:p>
          <a:p>
            <a:pPr lvl="2">
              <a:defRPr/>
            </a:pPr>
            <a:r>
              <a:rPr lang="en-US" sz="2200" u="sng" dirty="0" smtClean="0"/>
              <a:t>Locally don’t cause flooding</a:t>
            </a:r>
            <a:r>
              <a:rPr lang="en-US" sz="2200" dirty="0" smtClean="0"/>
              <a:t>, but in combination with larger streams downstream where they cause a great deal of damage</a:t>
            </a:r>
          </a:p>
          <a:p>
            <a:pPr lvl="1">
              <a:defRPr/>
            </a:pPr>
            <a:r>
              <a:rPr lang="en-US" b="1" dirty="0"/>
              <a:t>Downstream floods -- </a:t>
            </a:r>
            <a:r>
              <a:rPr lang="en-US" dirty="0"/>
              <a:t>cover a wide area and are usually produced by storms of long duration that saturate the soil and produce increased runoff.</a:t>
            </a:r>
          </a:p>
          <a:p>
            <a:pPr lvl="2">
              <a:defRPr/>
            </a:pPr>
            <a:r>
              <a:rPr lang="en-US" sz="2200" dirty="0"/>
              <a:t>Characterized by the downstream movement of floodwaters with a large rise and fall of discharge at a particular </a:t>
            </a:r>
            <a:r>
              <a:rPr lang="en-US" sz="2200" dirty="0" smtClean="0"/>
              <a:t>location</a:t>
            </a:r>
            <a:endParaRPr lang="en-US" sz="2200" dirty="0"/>
          </a:p>
        </p:txBody>
      </p:sp>
    </p:spTree>
    <p:extLst>
      <p:ext uri="{BB962C8B-B14F-4D97-AF65-F5344CB8AC3E}">
        <p14:creationId xmlns:p14="http://schemas.microsoft.com/office/powerpoint/2010/main" val="118025960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Users\Cindy\Desktop\pictures\floo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457200"/>
            <a:ext cx="5181600" cy="55700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22081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09600" y="-10633"/>
            <a:ext cx="7848600" cy="1143000"/>
          </a:xfrm>
        </p:spPr>
        <p:txBody>
          <a:bodyPr>
            <a:normAutofit/>
          </a:bodyPr>
          <a:lstStyle/>
          <a:p>
            <a:pPr>
              <a:defRPr/>
            </a:pPr>
            <a:r>
              <a:rPr lang="en-US" sz="3600" dirty="0" smtClean="0"/>
              <a:t>Mississippi River Floods and Controls</a:t>
            </a:r>
            <a:endParaRPr lang="en-US" sz="3600" dirty="0"/>
          </a:p>
        </p:txBody>
      </p:sp>
      <p:sp>
        <p:nvSpPr>
          <p:cNvPr id="3" name="Text Placeholder 2"/>
          <p:cNvSpPr>
            <a:spLocks noGrp="1"/>
          </p:cNvSpPr>
          <p:nvPr>
            <p:ph type="body" idx="4294967295"/>
          </p:nvPr>
        </p:nvSpPr>
        <p:spPr>
          <a:xfrm>
            <a:off x="838200" y="1219200"/>
            <a:ext cx="7467600" cy="4759325"/>
          </a:xfrm>
        </p:spPr>
        <p:txBody>
          <a:bodyPr>
            <a:normAutofit/>
          </a:bodyPr>
          <a:lstStyle/>
          <a:p>
            <a:pPr>
              <a:defRPr/>
            </a:pPr>
            <a:r>
              <a:rPr lang="en-US" dirty="0" smtClean="0"/>
              <a:t>The Mississippi River is notorious for flooding anytime from June to August</a:t>
            </a:r>
            <a:endParaRPr lang="en-US" dirty="0"/>
          </a:p>
          <a:p>
            <a:pPr>
              <a:defRPr/>
            </a:pPr>
            <a:r>
              <a:rPr lang="en-US" dirty="0" smtClean="0"/>
              <a:t>To help control theses flood waters, levees and dams have been built up and down the river and its tributaries</a:t>
            </a:r>
          </a:p>
          <a:p>
            <a:pPr>
              <a:defRPr/>
            </a:pPr>
            <a:r>
              <a:rPr lang="en-US" dirty="0" smtClean="0"/>
              <a:t>Problems happen when in years of high waters, these controls are often breached</a:t>
            </a:r>
          </a:p>
          <a:p>
            <a:pPr>
              <a:defRPr/>
            </a:pPr>
            <a:r>
              <a:rPr lang="en-US" dirty="0" smtClean="0"/>
              <a:t>When this happens neighborhoods are flooded and people are killed.</a:t>
            </a:r>
          </a:p>
          <a:p>
            <a:pPr>
              <a:defRPr/>
            </a:pPr>
            <a:r>
              <a:rPr lang="en-US" dirty="0" smtClean="0"/>
              <a:t>Lesson learned construction of levees and dams provides a false sense of security</a:t>
            </a:r>
          </a:p>
        </p:txBody>
      </p:sp>
    </p:spTree>
    <p:extLst>
      <p:ext uri="{BB962C8B-B14F-4D97-AF65-F5344CB8AC3E}">
        <p14:creationId xmlns:p14="http://schemas.microsoft.com/office/powerpoint/2010/main" val="376041606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381000" y="-533400"/>
            <a:ext cx="8519160" cy="1600200"/>
          </a:xfrm>
        </p:spPr>
        <p:txBody>
          <a:bodyPr>
            <a:normAutofit/>
          </a:bodyPr>
          <a:lstStyle/>
          <a:p>
            <a:pPr>
              <a:defRPr/>
            </a:pPr>
            <a:r>
              <a:rPr lang="en-US" sz="4000" dirty="0" smtClean="0"/>
              <a:t>Geographic Regions at Risk for Flooding</a:t>
            </a:r>
          </a:p>
        </p:txBody>
      </p:sp>
      <p:sp>
        <p:nvSpPr>
          <p:cNvPr id="47107" name="Rectangle 3"/>
          <p:cNvSpPr>
            <a:spLocks noGrp="1" noChangeArrowheads="1"/>
          </p:cNvSpPr>
          <p:nvPr>
            <p:ph idx="1"/>
          </p:nvPr>
        </p:nvSpPr>
        <p:spPr>
          <a:xfrm>
            <a:off x="838200" y="1524000"/>
            <a:ext cx="7391400" cy="3886200"/>
          </a:xfrm>
        </p:spPr>
        <p:txBody>
          <a:bodyPr>
            <a:normAutofit/>
          </a:bodyPr>
          <a:lstStyle/>
          <a:p>
            <a:pPr>
              <a:defRPr/>
            </a:pPr>
            <a:r>
              <a:rPr lang="en-US" b="1" u="sng" dirty="0" smtClean="0"/>
              <a:t>Any place in the United States, floods are the number-one disaster during the 21</a:t>
            </a:r>
            <a:r>
              <a:rPr lang="en-US" b="1" u="sng" baseline="30000" dirty="0" smtClean="0"/>
              <a:t>st</a:t>
            </a:r>
            <a:r>
              <a:rPr lang="en-US" b="1" u="sng" dirty="0" smtClean="0"/>
              <a:t> Century</a:t>
            </a:r>
          </a:p>
          <a:p>
            <a:pPr lvl="1">
              <a:defRPr/>
            </a:pPr>
            <a:r>
              <a:rPr lang="en-US" dirty="0"/>
              <a:t>A</a:t>
            </a:r>
            <a:r>
              <a:rPr lang="en-US" dirty="0" smtClean="0"/>
              <a:t>n average of 100 lives were lost each year from river flooding </a:t>
            </a:r>
          </a:p>
          <a:p>
            <a:pPr>
              <a:defRPr/>
            </a:pPr>
            <a:r>
              <a:rPr lang="en-US" dirty="0" smtClean="0"/>
              <a:t>Flooding is one of the most universally experienced natural hazards</a:t>
            </a:r>
            <a:r>
              <a:rPr lang="en-US" b="1" u="sng" dirty="0" smtClean="0"/>
              <a:t> </a:t>
            </a:r>
          </a:p>
          <a:p>
            <a:pPr>
              <a:defRPr/>
            </a:pPr>
            <a:r>
              <a:rPr lang="en-US" b="1" u="sng" dirty="0" smtClean="0"/>
              <a:t>Virtually all areas of the United States and Canada are vulnerable to floods and any place around the world for that matter</a:t>
            </a:r>
          </a:p>
          <a:p>
            <a:pPr>
              <a:defRPr/>
            </a:pPr>
            <a:endParaRPr lang="en-US" b="1" u="sng"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228600" y="-228600"/>
            <a:ext cx="8686800" cy="1600200"/>
          </a:xfrm>
        </p:spPr>
        <p:txBody>
          <a:bodyPr>
            <a:normAutofit/>
          </a:bodyPr>
          <a:lstStyle/>
          <a:p>
            <a:pPr>
              <a:defRPr/>
            </a:pPr>
            <a:r>
              <a:rPr lang="en-US" sz="3200" dirty="0" smtClean="0"/>
              <a:t>Effects of Flooding and Linkages Between Floods and other Hazards</a:t>
            </a:r>
          </a:p>
        </p:txBody>
      </p:sp>
      <p:sp>
        <p:nvSpPr>
          <p:cNvPr id="47107" name="Rectangle 3"/>
          <p:cNvSpPr>
            <a:spLocks noGrp="1" noChangeArrowheads="1"/>
          </p:cNvSpPr>
          <p:nvPr>
            <p:ph idx="1"/>
          </p:nvPr>
        </p:nvSpPr>
        <p:spPr>
          <a:xfrm>
            <a:off x="533400" y="1524000"/>
            <a:ext cx="8763000" cy="4495800"/>
          </a:xfrm>
        </p:spPr>
        <p:txBody>
          <a:bodyPr>
            <a:normAutofit lnSpcReduction="10000"/>
          </a:bodyPr>
          <a:lstStyle/>
          <a:p>
            <a:pPr>
              <a:defRPr/>
            </a:pPr>
            <a:r>
              <a:rPr lang="en-US" sz="2000" b="1" u="sng" dirty="0" smtClean="0"/>
              <a:t>Effects of floods are primarily linked to:</a:t>
            </a:r>
          </a:p>
          <a:p>
            <a:pPr lvl="1">
              <a:defRPr/>
            </a:pPr>
            <a:r>
              <a:rPr lang="en-US" sz="2000" dirty="0" smtClean="0"/>
              <a:t>Injury</a:t>
            </a:r>
          </a:p>
          <a:p>
            <a:pPr lvl="1">
              <a:defRPr/>
            </a:pPr>
            <a:r>
              <a:rPr lang="en-US" sz="2000" dirty="0" smtClean="0"/>
              <a:t>Loss of life</a:t>
            </a:r>
          </a:p>
          <a:p>
            <a:pPr lvl="1">
              <a:defRPr/>
            </a:pPr>
            <a:r>
              <a:rPr lang="en-US" sz="2000" dirty="0" smtClean="0"/>
              <a:t>Damage caused by swift currents, debris and sediment to farms, homes, buildings, railroads, bridges, roads, and communication systems</a:t>
            </a:r>
          </a:p>
          <a:p>
            <a:pPr lvl="1">
              <a:defRPr/>
            </a:pPr>
            <a:r>
              <a:rPr lang="en-US" sz="2000" dirty="0" smtClean="0"/>
              <a:t>Deposition of sediment causing the loss of soil and vegetation</a:t>
            </a:r>
          </a:p>
          <a:p>
            <a:pPr>
              <a:defRPr/>
            </a:pPr>
            <a:r>
              <a:rPr lang="en-US" sz="2000" b="1" u="sng" dirty="0" smtClean="0"/>
              <a:t>Several factors which affect the damage caused by floods are:</a:t>
            </a:r>
          </a:p>
          <a:p>
            <a:pPr lvl="1">
              <a:defRPr/>
            </a:pPr>
            <a:r>
              <a:rPr lang="en-US" sz="2000" dirty="0" smtClean="0"/>
              <a:t>Land use on the floodplain</a:t>
            </a:r>
          </a:p>
          <a:p>
            <a:pPr lvl="1">
              <a:defRPr/>
            </a:pPr>
            <a:r>
              <a:rPr lang="en-US" sz="2000" dirty="0" smtClean="0"/>
              <a:t>Depth and velocity of floodwaters</a:t>
            </a:r>
          </a:p>
          <a:p>
            <a:pPr lvl="1">
              <a:defRPr/>
            </a:pPr>
            <a:r>
              <a:rPr lang="en-US" sz="2000" dirty="0" smtClean="0"/>
              <a:t>Rate of rise and duration of flooding </a:t>
            </a:r>
          </a:p>
          <a:p>
            <a:pPr lvl="1">
              <a:defRPr/>
            </a:pPr>
            <a:r>
              <a:rPr lang="en-US" sz="2000" dirty="0" smtClean="0"/>
              <a:t>Season of the year in which flooding takes place</a:t>
            </a:r>
          </a:p>
          <a:p>
            <a:pPr lvl="1">
              <a:defRPr/>
            </a:pPr>
            <a:r>
              <a:rPr lang="en-US" sz="2000" dirty="0" smtClean="0"/>
              <a:t>Quantity and type of sediment transported and deposited by floodwaters</a:t>
            </a:r>
          </a:p>
          <a:p>
            <a:pPr lvl="1">
              <a:defRPr/>
            </a:pPr>
            <a:r>
              <a:rPr lang="en-US" sz="2000" dirty="0" smtClean="0"/>
              <a:t>Effectiveness of forecasting, warning, and evacuation</a:t>
            </a:r>
          </a:p>
        </p:txBody>
      </p:sp>
    </p:spTree>
    <p:extLst>
      <p:ext uri="{BB962C8B-B14F-4D97-AF65-F5344CB8AC3E}">
        <p14:creationId xmlns:p14="http://schemas.microsoft.com/office/powerpoint/2010/main" val="178446395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381000" y="0"/>
            <a:ext cx="8519160" cy="1143000"/>
          </a:xfrm>
        </p:spPr>
        <p:txBody>
          <a:bodyPr>
            <a:normAutofit/>
          </a:bodyPr>
          <a:lstStyle/>
          <a:p>
            <a:pPr>
              <a:defRPr/>
            </a:pPr>
            <a:r>
              <a:rPr lang="en-US" sz="4000" dirty="0" smtClean="0"/>
              <a:t>Natural Service Functions of Flooding</a:t>
            </a:r>
          </a:p>
        </p:txBody>
      </p:sp>
      <p:sp>
        <p:nvSpPr>
          <p:cNvPr id="49155" name="Rectangle 3"/>
          <p:cNvSpPr>
            <a:spLocks noGrp="1" noChangeArrowheads="1"/>
          </p:cNvSpPr>
          <p:nvPr>
            <p:ph idx="1"/>
          </p:nvPr>
        </p:nvSpPr>
        <p:spPr>
          <a:xfrm>
            <a:off x="533400" y="1219200"/>
            <a:ext cx="8153400" cy="4876800"/>
          </a:xfrm>
        </p:spPr>
        <p:txBody>
          <a:bodyPr>
            <a:normAutofit/>
          </a:bodyPr>
          <a:lstStyle/>
          <a:p>
            <a:pPr>
              <a:defRPr/>
            </a:pPr>
            <a:r>
              <a:rPr lang="en-US" dirty="0" smtClean="0"/>
              <a:t>Although flooding can be a hazard, it is naturally no more than overbank flow</a:t>
            </a:r>
          </a:p>
          <a:p>
            <a:pPr lvl="1">
              <a:defRPr/>
            </a:pPr>
            <a:r>
              <a:rPr lang="en-US" dirty="0" smtClean="0"/>
              <a:t>This overbank flow “flooding” is only a hazard when people live or build structures on the floodplain or try to cross a flooding river</a:t>
            </a:r>
          </a:p>
          <a:p>
            <a:pPr>
              <a:defRPr/>
            </a:pPr>
            <a:r>
              <a:rPr lang="en-US" dirty="0" smtClean="0"/>
              <a:t>There are benefits to periodic flooding</a:t>
            </a:r>
          </a:p>
          <a:p>
            <a:pPr lvl="1">
              <a:defRPr/>
            </a:pPr>
            <a:r>
              <a:rPr lang="en-US" dirty="0" smtClean="0"/>
              <a:t>Fertile lands – the deposit of fine sand, silt, clay, and organic material is deposited as floodwaters slow over the farmland </a:t>
            </a:r>
          </a:p>
          <a:p>
            <a:pPr lvl="1">
              <a:defRPr/>
            </a:pPr>
            <a:r>
              <a:rPr lang="en-US" dirty="0" smtClean="0"/>
              <a:t>Aquatic </a:t>
            </a:r>
            <a:r>
              <a:rPr lang="en-US" dirty="0"/>
              <a:t>Ecosystems – during </a:t>
            </a:r>
            <a:r>
              <a:rPr lang="en-US" dirty="0" smtClean="0"/>
              <a:t>floods debris such as boulders, logs, and tree branches are </a:t>
            </a:r>
            <a:r>
              <a:rPr lang="en-US" dirty="0"/>
              <a:t>flushed out streams </a:t>
            </a:r>
            <a:r>
              <a:rPr lang="en-US" dirty="0" smtClean="0"/>
              <a:t>channels</a:t>
            </a:r>
          </a:p>
          <a:p>
            <a:pPr lvl="1">
              <a:defRPr/>
            </a:pPr>
            <a:r>
              <a:rPr lang="en-US" dirty="0" smtClean="0"/>
              <a:t>Sediment Supply – flooding can increase the elevation of landmass</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457200" y="-152400"/>
            <a:ext cx="8458200" cy="1143000"/>
          </a:xfrm>
        </p:spPr>
        <p:txBody>
          <a:bodyPr>
            <a:normAutofit/>
          </a:bodyPr>
          <a:lstStyle/>
          <a:p>
            <a:pPr>
              <a:defRPr/>
            </a:pPr>
            <a:r>
              <a:rPr lang="en-US" sz="4000" dirty="0" smtClean="0"/>
              <a:t>Human Interaction with Flooding</a:t>
            </a:r>
          </a:p>
        </p:txBody>
      </p:sp>
      <p:sp>
        <p:nvSpPr>
          <p:cNvPr id="62467" name="Rectangle 3"/>
          <p:cNvSpPr>
            <a:spLocks noGrp="1" noChangeArrowheads="1"/>
          </p:cNvSpPr>
          <p:nvPr>
            <p:ph idx="1"/>
          </p:nvPr>
        </p:nvSpPr>
        <p:spPr>
          <a:xfrm>
            <a:off x="457200" y="838200"/>
            <a:ext cx="8534400" cy="5562600"/>
          </a:xfrm>
        </p:spPr>
        <p:txBody>
          <a:bodyPr>
            <a:normAutofit/>
          </a:bodyPr>
          <a:lstStyle/>
          <a:p>
            <a:pPr>
              <a:lnSpc>
                <a:spcPct val="80000"/>
              </a:lnSpc>
              <a:defRPr/>
            </a:pPr>
            <a:r>
              <a:rPr lang="en-US" sz="2000" dirty="0" smtClean="0"/>
              <a:t>Unlike with other natural hazards, </a:t>
            </a:r>
            <a:r>
              <a:rPr lang="en-US" sz="2000" b="1" u="sng" dirty="0" smtClean="0"/>
              <a:t>human activity can significantly affect river processes, including the magnitude and frequency of flooding</a:t>
            </a:r>
          </a:p>
          <a:p>
            <a:pPr>
              <a:lnSpc>
                <a:spcPct val="80000"/>
              </a:lnSpc>
              <a:defRPr/>
            </a:pPr>
            <a:r>
              <a:rPr lang="en-US" sz="2000" dirty="0" smtClean="0"/>
              <a:t>These activities can include:</a:t>
            </a:r>
          </a:p>
          <a:p>
            <a:pPr marL="0" indent="0">
              <a:lnSpc>
                <a:spcPct val="80000"/>
              </a:lnSpc>
              <a:buNone/>
              <a:defRPr/>
            </a:pPr>
            <a:endParaRPr lang="en-US" sz="1000" dirty="0" smtClean="0"/>
          </a:p>
          <a:p>
            <a:pPr lvl="1">
              <a:lnSpc>
                <a:spcPct val="80000"/>
              </a:lnSpc>
              <a:defRPr/>
            </a:pPr>
            <a:r>
              <a:rPr lang="en-US" sz="2000" b="1" dirty="0" smtClean="0"/>
              <a:t>Land-use</a:t>
            </a:r>
            <a:r>
              <a:rPr lang="en-US" sz="2000" dirty="0" smtClean="0"/>
              <a:t>: streams and rivers are open systems that maintain a rough </a:t>
            </a:r>
            <a:r>
              <a:rPr lang="en-US" sz="2000" i="1" dirty="0" smtClean="0"/>
              <a:t>dynamic equilibrium </a:t>
            </a:r>
          </a:p>
          <a:p>
            <a:pPr lvl="2">
              <a:lnSpc>
                <a:spcPct val="80000"/>
              </a:lnSpc>
              <a:defRPr/>
            </a:pPr>
            <a:r>
              <a:rPr lang="en-US" dirty="0" smtClean="0"/>
              <a:t>The increase or decrease in the amount of water or sediment received by a stream usually brings changes to its gradient or cross-sectional shape</a:t>
            </a:r>
          </a:p>
          <a:p>
            <a:pPr lvl="2">
              <a:lnSpc>
                <a:spcPct val="80000"/>
              </a:lnSpc>
              <a:defRPr/>
            </a:pPr>
            <a:r>
              <a:rPr lang="en-US" dirty="0" smtClean="0"/>
              <a:t>This changes the stream’s sediment or water volume may set into motion a series of events that result  in a new dynamic equilibrium</a:t>
            </a:r>
          </a:p>
          <a:p>
            <a:pPr lvl="2">
              <a:lnSpc>
                <a:spcPct val="80000"/>
              </a:lnSpc>
              <a:defRPr/>
            </a:pPr>
            <a:endParaRPr lang="en-US" sz="1200" dirty="0" smtClean="0"/>
          </a:p>
          <a:p>
            <a:pPr lvl="1">
              <a:lnSpc>
                <a:spcPct val="80000"/>
              </a:lnSpc>
              <a:defRPr/>
            </a:pPr>
            <a:r>
              <a:rPr lang="en-US" sz="2000" b="1" dirty="0" smtClean="0"/>
              <a:t>Dam Construction</a:t>
            </a:r>
            <a:r>
              <a:rPr lang="en-US" sz="2000" dirty="0" smtClean="0"/>
              <a:t>: damming a stream or river makes considerable changes upstream and downstream</a:t>
            </a:r>
          </a:p>
          <a:p>
            <a:pPr lvl="2">
              <a:lnSpc>
                <a:spcPct val="80000"/>
              </a:lnSpc>
              <a:defRPr/>
            </a:pPr>
            <a:r>
              <a:rPr lang="en-US" b="1" u="sng" dirty="0" smtClean="0"/>
              <a:t>U</a:t>
            </a:r>
            <a:r>
              <a:rPr lang="en-US" b="1" u="sng" dirty="0" smtClean="0">
                <a:solidFill>
                  <a:schemeClr val="tx1"/>
                </a:solidFill>
              </a:rPr>
              <a:t>pstream</a:t>
            </a:r>
            <a:r>
              <a:rPr lang="en-US" u="sng" dirty="0" smtClean="0">
                <a:solidFill>
                  <a:schemeClr val="tx1"/>
                </a:solidFill>
              </a:rPr>
              <a:t>: </a:t>
            </a:r>
            <a:r>
              <a:rPr lang="en-US" dirty="0" smtClean="0">
                <a:solidFill>
                  <a:schemeClr val="tx1"/>
                </a:solidFill>
              </a:rPr>
              <a:t>the water </a:t>
            </a:r>
            <a:r>
              <a:rPr lang="en-US" dirty="0" smtClean="0"/>
              <a:t>enters a reservoir, slows down deposits sediment and may form a delta</a:t>
            </a:r>
            <a:endParaRPr lang="en-US" b="1" dirty="0"/>
          </a:p>
          <a:p>
            <a:pPr lvl="2">
              <a:lnSpc>
                <a:spcPct val="80000"/>
              </a:lnSpc>
              <a:defRPr/>
            </a:pPr>
            <a:r>
              <a:rPr lang="en-US" b="1" u="sng" dirty="0" smtClean="0"/>
              <a:t>Downstream</a:t>
            </a:r>
            <a:r>
              <a:rPr lang="en-US" u="sng" dirty="0" smtClean="0"/>
              <a:t>: </a:t>
            </a:r>
            <a:r>
              <a:rPr lang="en-US" dirty="0" smtClean="0"/>
              <a:t>the water coming out below the dam will have little sediment allowing the stream to transport more sediment, so less deposition happens.  The equilibrium is different, causing the slope of the stream to change</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457200" y="-152400"/>
            <a:ext cx="8458200" cy="1143000"/>
          </a:xfrm>
        </p:spPr>
        <p:txBody>
          <a:bodyPr>
            <a:normAutofit/>
          </a:bodyPr>
          <a:lstStyle/>
          <a:p>
            <a:pPr>
              <a:defRPr/>
            </a:pPr>
            <a:r>
              <a:rPr lang="en-US" sz="4000" dirty="0" smtClean="0"/>
              <a:t>Human Interaction with Flooding</a:t>
            </a:r>
          </a:p>
        </p:txBody>
      </p:sp>
      <p:sp>
        <p:nvSpPr>
          <p:cNvPr id="62467" name="Rectangle 3"/>
          <p:cNvSpPr>
            <a:spLocks noGrp="1" noChangeArrowheads="1"/>
          </p:cNvSpPr>
          <p:nvPr>
            <p:ph idx="1"/>
          </p:nvPr>
        </p:nvSpPr>
        <p:spPr>
          <a:xfrm>
            <a:off x="304800" y="914400"/>
            <a:ext cx="8305800" cy="5410200"/>
          </a:xfrm>
        </p:spPr>
        <p:txBody>
          <a:bodyPr>
            <a:normAutofit/>
          </a:bodyPr>
          <a:lstStyle/>
          <a:p>
            <a:pPr lvl="1">
              <a:lnSpc>
                <a:spcPct val="80000"/>
              </a:lnSpc>
              <a:defRPr/>
            </a:pPr>
            <a:r>
              <a:rPr lang="en-US" sz="2000" b="1" dirty="0" smtClean="0"/>
              <a:t>Urbanization and Flooding</a:t>
            </a:r>
            <a:r>
              <a:rPr lang="en-US" sz="2000" dirty="0" smtClean="0"/>
              <a:t>: Human activities increase both the magnitude and frequency of floods in small urban drainage basins</a:t>
            </a:r>
          </a:p>
          <a:p>
            <a:pPr lvl="2">
              <a:lnSpc>
                <a:spcPct val="80000"/>
              </a:lnSpc>
              <a:defRPr/>
            </a:pPr>
            <a:r>
              <a:rPr lang="en-US" dirty="0" smtClean="0"/>
              <a:t>The rate of increase is determined by the amount of land covered with roofs, pavement and cement (or </a:t>
            </a:r>
            <a:r>
              <a:rPr lang="en-US" i="1" dirty="0" smtClean="0"/>
              <a:t>impervious cover</a:t>
            </a:r>
            <a:r>
              <a:rPr lang="en-US" dirty="0" smtClean="0"/>
              <a:t>)</a:t>
            </a:r>
            <a:r>
              <a:rPr lang="en-US" b="1" dirty="0" smtClean="0"/>
              <a:t> </a:t>
            </a:r>
            <a:r>
              <a:rPr lang="en-US" dirty="0" smtClean="0"/>
              <a:t>and the area served by storm sewers</a:t>
            </a:r>
          </a:p>
          <a:p>
            <a:pPr marL="640080" lvl="2" indent="0">
              <a:lnSpc>
                <a:spcPct val="80000"/>
              </a:lnSpc>
              <a:buNone/>
              <a:defRPr/>
            </a:pPr>
            <a:endParaRPr lang="en-US" sz="1100" dirty="0" smtClean="0"/>
          </a:p>
          <a:p>
            <a:pPr>
              <a:lnSpc>
                <a:spcPct val="80000"/>
              </a:lnSpc>
              <a:defRPr/>
            </a:pPr>
            <a:r>
              <a:rPr lang="en-US" sz="2000" dirty="0" smtClean="0"/>
              <a:t>Floods are a </a:t>
            </a:r>
            <a:r>
              <a:rPr lang="en-US" sz="2000" b="1" dirty="0" smtClean="0"/>
              <a:t>function of the relationship between rainfall and runoff</a:t>
            </a:r>
            <a:r>
              <a:rPr lang="en-US" sz="2000" dirty="0" smtClean="0"/>
              <a:t>, which is significantly changed by </a:t>
            </a:r>
            <a:r>
              <a:rPr lang="en-US" sz="2000" b="1" dirty="0" smtClean="0"/>
              <a:t>urbanization</a:t>
            </a:r>
          </a:p>
          <a:p>
            <a:pPr>
              <a:lnSpc>
                <a:spcPct val="80000"/>
              </a:lnSpc>
              <a:defRPr/>
            </a:pPr>
            <a:r>
              <a:rPr lang="en-US" sz="2000" dirty="0" smtClean="0"/>
              <a:t>Besides increasing </a:t>
            </a:r>
            <a:r>
              <a:rPr lang="en-US" sz="2000" b="1" dirty="0" smtClean="0"/>
              <a:t>runoff and flooding frequency</a:t>
            </a:r>
            <a:r>
              <a:rPr lang="en-US" sz="2000" dirty="0" smtClean="0"/>
              <a:t>, urbanization affects how </a:t>
            </a:r>
            <a:r>
              <a:rPr lang="en-US" sz="2000" b="1" dirty="0" smtClean="0"/>
              <a:t>rapidly floods develop</a:t>
            </a:r>
          </a:p>
          <a:p>
            <a:pPr lvl="1">
              <a:lnSpc>
                <a:spcPct val="80000"/>
              </a:lnSpc>
              <a:defRPr/>
            </a:pPr>
            <a:r>
              <a:rPr lang="en-US" sz="2000" dirty="0" smtClean="0"/>
              <a:t>Before urbanization there as a considerable delay or </a:t>
            </a:r>
            <a:r>
              <a:rPr lang="en-US" sz="2000" i="1" dirty="0" smtClean="0"/>
              <a:t>lag time </a:t>
            </a:r>
            <a:r>
              <a:rPr lang="en-US" sz="2000" dirty="0" smtClean="0"/>
              <a:t>between a heavy rain and flooding. After urbanization this delay is shortened considerably.  This is called a </a:t>
            </a:r>
            <a:r>
              <a:rPr lang="en-US" sz="2000" i="1" dirty="0" smtClean="0"/>
              <a:t>flash discharge.  </a:t>
            </a:r>
            <a:r>
              <a:rPr lang="en-US" sz="2000" dirty="0" smtClean="0"/>
              <a:t>The fine sediment found in the flooding can clog the sewer systems, causing more flooding</a:t>
            </a:r>
          </a:p>
          <a:p>
            <a:pPr lvl="1">
              <a:lnSpc>
                <a:spcPct val="80000"/>
              </a:lnSpc>
              <a:defRPr/>
            </a:pPr>
            <a:endParaRPr lang="en-US" sz="1100" dirty="0" smtClean="0"/>
          </a:p>
          <a:p>
            <a:pPr>
              <a:lnSpc>
                <a:spcPct val="80000"/>
              </a:lnSpc>
              <a:defRPr/>
            </a:pPr>
            <a:r>
              <a:rPr lang="en-US" sz="2000" dirty="0" smtClean="0"/>
              <a:t>In </a:t>
            </a:r>
            <a:r>
              <a:rPr lang="en-US" sz="2000" b="1" dirty="0" smtClean="0"/>
              <a:t>poor countries, where there is a high density of population living in substandard housing</a:t>
            </a:r>
            <a:r>
              <a:rPr lang="en-US" sz="2000" dirty="0" smtClean="0"/>
              <a:t>, flooding moves from a </a:t>
            </a:r>
            <a:r>
              <a:rPr lang="en-US" sz="2000" b="1" dirty="0" smtClean="0"/>
              <a:t>disaster to a catastrophe</a:t>
            </a:r>
            <a:r>
              <a:rPr lang="en-US" sz="2000" dirty="0" smtClean="0"/>
              <a:t>.</a:t>
            </a:r>
          </a:p>
          <a:p>
            <a:pPr lvl="2">
              <a:lnSpc>
                <a:spcPct val="80000"/>
              </a:lnSpc>
              <a:defRPr/>
            </a:pPr>
            <a:endParaRPr lang="en-US" sz="1800" b="1" dirty="0" smtClean="0"/>
          </a:p>
        </p:txBody>
      </p:sp>
    </p:spTree>
    <p:extLst>
      <p:ext uri="{BB962C8B-B14F-4D97-AF65-F5344CB8AC3E}">
        <p14:creationId xmlns:p14="http://schemas.microsoft.com/office/powerpoint/2010/main" val="354204565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www.adrc.asia/management/JPN/aggravat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533400"/>
            <a:ext cx="3772712" cy="563101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519160" cy="685800"/>
          </a:xfrm>
        </p:spPr>
        <p:txBody>
          <a:bodyPr>
            <a:normAutofit fontScale="90000"/>
          </a:bodyPr>
          <a:lstStyle/>
          <a:p>
            <a:r>
              <a:rPr lang="en-US" sz="4000" dirty="0" smtClean="0"/>
              <a:t>Grand Canyon Experiment</a:t>
            </a:r>
            <a:endParaRPr lang="en-US" sz="4000" dirty="0"/>
          </a:p>
        </p:txBody>
      </p:sp>
      <p:pic>
        <p:nvPicPr>
          <p:cNvPr id="11266" name="Picture 2" descr="C:\Users\Cindy\Desktop\pictures\Gand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4670" y="1066800"/>
            <a:ext cx="2966174" cy="4419600"/>
          </a:xfrm>
          <a:prstGeom prst="rect">
            <a:avLst/>
          </a:prstGeom>
          <a:noFill/>
          <a:extLst>
            <a:ext uri="{909E8E84-426E-40DD-AFC4-6F175D3DCCD1}">
              <a14:hiddenFill xmlns:a14="http://schemas.microsoft.com/office/drawing/2010/main">
                <a:solidFill>
                  <a:srgbClr val="FFFFFF"/>
                </a:solidFill>
              </a14:hiddenFill>
            </a:ext>
          </a:extLst>
        </p:spPr>
      </p:pic>
      <p:pic>
        <p:nvPicPr>
          <p:cNvPr id="11267" name="Picture 3" descr="C:\Users\Cindy\Desktop\pictures\grand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1066800"/>
            <a:ext cx="5476240" cy="3200400"/>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C:\Users\Cindy\Desktop\pictures\dam.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1400" y="4240619"/>
            <a:ext cx="3429000" cy="18918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819834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381000" y="-381000"/>
            <a:ext cx="8519160" cy="1524000"/>
          </a:xfrm>
        </p:spPr>
        <p:txBody>
          <a:bodyPr>
            <a:normAutofit/>
          </a:bodyPr>
          <a:lstStyle/>
          <a:p>
            <a:pPr>
              <a:defRPr/>
            </a:pPr>
            <a:r>
              <a:rPr lang="en-US" sz="4000" dirty="0" smtClean="0"/>
              <a:t>Minimizing the Flood Hazard</a:t>
            </a:r>
          </a:p>
        </p:txBody>
      </p:sp>
      <p:sp>
        <p:nvSpPr>
          <p:cNvPr id="34819" name="Rectangle 3"/>
          <p:cNvSpPr>
            <a:spLocks noGrp="1" noChangeArrowheads="1"/>
          </p:cNvSpPr>
          <p:nvPr>
            <p:ph idx="1"/>
          </p:nvPr>
        </p:nvSpPr>
        <p:spPr>
          <a:xfrm>
            <a:off x="990600" y="1143000"/>
            <a:ext cx="7315200" cy="4876800"/>
          </a:xfrm>
        </p:spPr>
        <p:txBody>
          <a:bodyPr>
            <a:normAutofit/>
          </a:bodyPr>
          <a:lstStyle/>
          <a:p>
            <a:pPr>
              <a:defRPr/>
            </a:pPr>
            <a:r>
              <a:rPr lang="en-US" dirty="0" smtClean="0">
                <a:solidFill>
                  <a:srgbClr val="303030"/>
                </a:solidFill>
              </a:rPr>
              <a:t>Historically humans have responded to floods by attempting to prevent them by modifying the streams and rivers</a:t>
            </a:r>
          </a:p>
          <a:p>
            <a:pPr>
              <a:defRPr/>
            </a:pPr>
            <a:r>
              <a:rPr lang="en-US" dirty="0" smtClean="0">
                <a:solidFill>
                  <a:srgbClr val="303030"/>
                </a:solidFill>
              </a:rPr>
              <a:t>This has been done by two approaches, structural or channel reshaping</a:t>
            </a:r>
          </a:p>
          <a:p>
            <a:pPr lvl="1">
              <a:defRPr/>
            </a:pPr>
            <a:r>
              <a:rPr lang="en-US" sz="2400" dirty="0" smtClean="0">
                <a:solidFill>
                  <a:srgbClr val="303030"/>
                </a:solidFill>
              </a:rPr>
              <a:t>Creating physical barriers, such as dams and levees </a:t>
            </a:r>
          </a:p>
          <a:p>
            <a:pPr lvl="1">
              <a:defRPr/>
            </a:pPr>
            <a:r>
              <a:rPr lang="en-US" sz="2400" dirty="0" smtClean="0">
                <a:solidFill>
                  <a:srgbClr val="303030"/>
                </a:solidFill>
              </a:rPr>
              <a:t>Widening, deepening or straightening the channel</a:t>
            </a:r>
            <a:endParaRPr lang="en-US" sz="2400" dirty="0">
              <a:solidFill>
                <a:srgbClr val="303030"/>
              </a:solidFill>
            </a:endParaRPr>
          </a:p>
        </p:txBody>
      </p:sp>
    </p:spTree>
    <p:extLst>
      <p:ext uri="{BB962C8B-B14F-4D97-AF65-F5344CB8AC3E}">
        <p14:creationId xmlns:p14="http://schemas.microsoft.com/office/powerpoint/2010/main" val="358258705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381000" y="-304800"/>
            <a:ext cx="8519160" cy="1447800"/>
          </a:xfrm>
        </p:spPr>
        <p:txBody>
          <a:bodyPr>
            <a:normAutofit/>
          </a:bodyPr>
          <a:lstStyle/>
          <a:p>
            <a:pPr>
              <a:defRPr/>
            </a:pPr>
            <a:r>
              <a:rPr lang="en-US" sz="4400" dirty="0"/>
              <a:t>Minimizing the Flood Hazard</a:t>
            </a:r>
            <a:endParaRPr lang="en-US" sz="4400" dirty="0" smtClean="0"/>
          </a:p>
        </p:txBody>
      </p:sp>
      <p:sp>
        <p:nvSpPr>
          <p:cNvPr id="45059" name="Rectangle 3"/>
          <p:cNvSpPr>
            <a:spLocks noGrp="1" noChangeArrowheads="1"/>
          </p:cNvSpPr>
          <p:nvPr>
            <p:ph idx="1"/>
          </p:nvPr>
        </p:nvSpPr>
        <p:spPr>
          <a:xfrm>
            <a:off x="304800" y="1143000"/>
            <a:ext cx="8382000" cy="4953000"/>
          </a:xfrm>
        </p:spPr>
        <p:txBody>
          <a:bodyPr>
            <a:normAutofit/>
          </a:bodyPr>
          <a:lstStyle/>
          <a:p>
            <a:pPr lvl="1">
              <a:defRPr/>
            </a:pPr>
            <a:r>
              <a:rPr lang="en-US" b="1" dirty="0" smtClean="0"/>
              <a:t>Physical Barriers </a:t>
            </a:r>
            <a:r>
              <a:rPr lang="en-US" dirty="0" smtClean="0"/>
              <a:t>to prevent flooding physical barriers have been built across the nation.  These include:</a:t>
            </a:r>
          </a:p>
          <a:p>
            <a:pPr lvl="2">
              <a:defRPr/>
            </a:pPr>
            <a:r>
              <a:rPr lang="en-US" b="1" dirty="0" smtClean="0"/>
              <a:t>Earthen levees</a:t>
            </a:r>
          </a:p>
          <a:p>
            <a:pPr lvl="2">
              <a:defRPr/>
            </a:pPr>
            <a:r>
              <a:rPr lang="en-US" b="1" dirty="0" smtClean="0"/>
              <a:t>Concrete flood walls</a:t>
            </a:r>
          </a:p>
          <a:p>
            <a:pPr lvl="2">
              <a:defRPr/>
            </a:pPr>
            <a:r>
              <a:rPr lang="en-US" b="1" dirty="0" smtClean="0"/>
              <a:t>Reservoirs to store water for later release at safe rates</a:t>
            </a:r>
          </a:p>
          <a:p>
            <a:pPr lvl="2">
              <a:defRPr/>
            </a:pPr>
            <a:r>
              <a:rPr lang="en-US" b="1" dirty="0" smtClean="0"/>
              <a:t>Storm water retention basins</a:t>
            </a:r>
          </a:p>
          <a:p>
            <a:pPr lvl="1">
              <a:defRPr/>
            </a:pPr>
            <a:r>
              <a:rPr lang="en-US" dirty="0" smtClean="0"/>
              <a:t>Often the benefits of these barriers are lost because of the increased development on the floodplain they were designed to protect</a:t>
            </a:r>
          </a:p>
          <a:p>
            <a:pPr lvl="1">
              <a:defRPr/>
            </a:pPr>
            <a:r>
              <a:rPr lang="en-US" dirty="0" smtClean="0"/>
              <a:t>These barriers are also inadequate because they are often old and in poor condition. During a flood, they can break, causing more damage</a:t>
            </a:r>
          </a:p>
          <a:p>
            <a:pPr lvl="1">
              <a:defRPr/>
            </a:pPr>
            <a:r>
              <a:rPr lang="en-US" dirty="0" smtClean="0"/>
              <a:t>Most dams and levees are on private land and are not maintained creating a bigger hazard than if they weren’t there </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381000" y="-381000"/>
            <a:ext cx="8519160" cy="1600200"/>
          </a:xfrm>
        </p:spPr>
        <p:txBody>
          <a:bodyPr/>
          <a:lstStyle/>
          <a:p>
            <a:pPr>
              <a:defRPr/>
            </a:pPr>
            <a:r>
              <a:rPr lang="en-US" sz="4000" dirty="0"/>
              <a:t>Minimizing the Flood Hazard</a:t>
            </a:r>
            <a:endParaRPr lang="en-US" sz="4000" dirty="0" smtClean="0"/>
          </a:p>
        </p:txBody>
      </p:sp>
      <p:sp>
        <p:nvSpPr>
          <p:cNvPr id="60419" name="Rectangle 3"/>
          <p:cNvSpPr>
            <a:spLocks noGrp="1" noChangeArrowheads="1"/>
          </p:cNvSpPr>
          <p:nvPr>
            <p:ph idx="1"/>
          </p:nvPr>
        </p:nvSpPr>
        <p:spPr>
          <a:xfrm>
            <a:off x="457200" y="1447800"/>
            <a:ext cx="8153400" cy="1828800"/>
          </a:xfrm>
        </p:spPr>
        <p:txBody>
          <a:bodyPr>
            <a:normAutofit/>
          </a:bodyPr>
          <a:lstStyle/>
          <a:p>
            <a:pPr lvl="2">
              <a:defRPr/>
            </a:pPr>
            <a:r>
              <a:rPr lang="en-US" sz="2800" dirty="0" smtClean="0"/>
              <a:t>Flood control on the Mississippi and its delta</a:t>
            </a:r>
          </a:p>
        </p:txBody>
      </p:sp>
      <p:pic>
        <p:nvPicPr>
          <p:cNvPr id="4301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3048000"/>
            <a:ext cx="7315200" cy="298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Cindy\Desktop\pictures\flood plan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914400"/>
            <a:ext cx="7218097" cy="4191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www.damsafety.org/media/Documents/Maps/locationmap_forWe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647700"/>
            <a:ext cx="7264400" cy="5448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670297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1219200" y="-152400"/>
            <a:ext cx="6934200" cy="1143000"/>
          </a:xfrm>
        </p:spPr>
        <p:txBody>
          <a:bodyPr>
            <a:normAutofit/>
          </a:bodyPr>
          <a:lstStyle/>
          <a:p>
            <a:pPr>
              <a:defRPr/>
            </a:pPr>
            <a:r>
              <a:rPr lang="en-US" sz="4000" dirty="0"/>
              <a:t>Minimizing the Flood Hazard</a:t>
            </a:r>
            <a:endParaRPr lang="en-US" sz="4000" dirty="0" smtClean="0"/>
          </a:p>
        </p:txBody>
      </p:sp>
      <p:sp>
        <p:nvSpPr>
          <p:cNvPr id="64515" name="Rectangle 3"/>
          <p:cNvSpPr>
            <a:spLocks noGrp="1" noChangeArrowheads="1"/>
          </p:cNvSpPr>
          <p:nvPr>
            <p:ph idx="1"/>
          </p:nvPr>
        </p:nvSpPr>
        <p:spPr>
          <a:xfrm>
            <a:off x="304800" y="990600"/>
            <a:ext cx="8686800" cy="5638800"/>
          </a:xfrm>
        </p:spPr>
        <p:txBody>
          <a:bodyPr/>
          <a:lstStyle/>
          <a:p>
            <a:pPr>
              <a:lnSpc>
                <a:spcPct val="90000"/>
              </a:lnSpc>
              <a:defRPr/>
            </a:pPr>
            <a:r>
              <a:rPr lang="en-US" sz="2000" b="1" dirty="0" smtClean="0"/>
              <a:t>Channelization: Straightening, deepening, </a:t>
            </a:r>
            <a:r>
              <a:rPr lang="en-US" sz="2000" b="1" dirty="0"/>
              <a:t>w</a:t>
            </a:r>
            <a:r>
              <a:rPr lang="en-US" sz="2000" b="1" dirty="0" smtClean="0"/>
              <a:t>idening, clearing, and/or lining existing stream channels </a:t>
            </a:r>
          </a:p>
          <a:p>
            <a:pPr>
              <a:lnSpc>
                <a:spcPct val="90000"/>
              </a:lnSpc>
              <a:defRPr/>
            </a:pPr>
            <a:r>
              <a:rPr lang="en-US" sz="2000" dirty="0" smtClean="0"/>
              <a:t>The </a:t>
            </a:r>
            <a:r>
              <a:rPr lang="en-US" sz="2000" b="1" dirty="0" smtClean="0"/>
              <a:t>objective of this is control floods and erosion, drain wetlands, and improve navigation</a:t>
            </a:r>
          </a:p>
          <a:p>
            <a:pPr>
              <a:lnSpc>
                <a:spcPct val="90000"/>
              </a:lnSpc>
              <a:defRPr/>
            </a:pPr>
            <a:r>
              <a:rPr lang="en-US" sz="2000" b="1" dirty="0" smtClean="0"/>
              <a:t>Opponents of modifying natural streams is opposite to the production of fish and wetland wildlife and causes extensive aesthetic degradation</a:t>
            </a:r>
            <a:r>
              <a:rPr lang="en-US" sz="2000" dirty="0" smtClean="0"/>
              <a:t>. Their argument is:</a:t>
            </a:r>
          </a:p>
          <a:p>
            <a:pPr lvl="1">
              <a:lnSpc>
                <a:spcPct val="90000"/>
              </a:lnSpc>
              <a:defRPr/>
            </a:pPr>
            <a:r>
              <a:rPr lang="en-US" sz="2000" dirty="0" smtClean="0"/>
              <a:t>Drainage of wetlands adversely affects plants and animals</a:t>
            </a:r>
          </a:p>
          <a:p>
            <a:pPr lvl="1">
              <a:lnSpc>
                <a:spcPct val="90000"/>
              </a:lnSpc>
              <a:defRPr/>
            </a:pPr>
            <a:r>
              <a:rPr lang="en-US" sz="2000" dirty="0" smtClean="0"/>
              <a:t>Cutting trees eliminates shading and cover for fish</a:t>
            </a:r>
          </a:p>
          <a:p>
            <a:pPr lvl="1">
              <a:lnSpc>
                <a:spcPct val="90000"/>
              </a:lnSpc>
              <a:defRPr/>
            </a:pPr>
            <a:r>
              <a:rPr lang="en-US" sz="2000" dirty="0" smtClean="0"/>
              <a:t>Cutting floodplain hardwood trees eliminates habitats for birds and animals</a:t>
            </a:r>
          </a:p>
          <a:p>
            <a:pPr lvl="1">
              <a:lnSpc>
                <a:spcPct val="90000"/>
              </a:lnSpc>
              <a:defRPr/>
            </a:pPr>
            <a:r>
              <a:rPr lang="en-US" sz="2000" dirty="0" smtClean="0"/>
              <a:t>Straightening and modifying the streambed destroys the feeding and breeding areas of aquatic life</a:t>
            </a:r>
          </a:p>
          <a:p>
            <a:pPr lvl="1">
              <a:lnSpc>
                <a:spcPct val="90000"/>
              </a:lnSpc>
              <a:defRPr/>
            </a:pPr>
            <a:r>
              <a:rPr lang="en-US" sz="2000" dirty="0" smtClean="0"/>
              <a:t>Conversion of wetlands from a meandering stream seriously degrades the value of the natural area</a:t>
            </a:r>
          </a:p>
          <a:p>
            <a:pPr>
              <a:lnSpc>
                <a:spcPct val="90000"/>
              </a:lnSpc>
              <a:defRPr/>
            </a:pPr>
            <a:r>
              <a:rPr lang="en-US" sz="2000" b="1" dirty="0" smtClean="0"/>
              <a:t>Not all channelization causes serious environmental degradation.  This would be found in urban areas subject to flooding and rural areas where flooding has happened</a:t>
            </a:r>
          </a:p>
          <a:p>
            <a:pPr lvl="1">
              <a:lnSpc>
                <a:spcPct val="90000"/>
              </a:lnSpc>
              <a:defRPr/>
            </a:pPr>
            <a:endParaRPr lang="en-US" dirty="0"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381000" y="381000"/>
            <a:ext cx="8534400" cy="1143000"/>
          </a:xfrm>
        </p:spPr>
        <p:txBody>
          <a:bodyPr>
            <a:noAutofit/>
          </a:bodyPr>
          <a:lstStyle/>
          <a:p>
            <a:pPr>
              <a:defRPr/>
            </a:pPr>
            <a:r>
              <a:rPr lang="en-US" sz="3600" dirty="0" smtClean="0"/>
              <a:t>Channel Restoration: Alternative to Channelization</a:t>
            </a:r>
          </a:p>
        </p:txBody>
      </p:sp>
      <p:sp>
        <p:nvSpPr>
          <p:cNvPr id="40963" name="Rectangle 3"/>
          <p:cNvSpPr>
            <a:spLocks noGrp="1" noChangeArrowheads="1"/>
          </p:cNvSpPr>
          <p:nvPr>
            <p:ph idx="1"/>
          </p:nvPr>
        </p:nvSpPr>
        <p:spPr>
          <a:xfrm>
            <a:off x="381000" y="1371600"/>
            <a:ext cx="8382000" cy="5181600"/>
          </a:xfrm>
        </p:spPr>
        <p:txBody>
          <a:bodyPr>
            <a:normAutofit/>
          </a:bodyPr>
          <a:lstStyle/>
          <a:p>
            <a:pPr>
              <a:lnSpc>
                <a:spcPct val="80000"/>
              </a:lnSpc>
              <a:defRPr/>
            </a:pPr>
            <a:r>
              <a:rPr lang="en-US" b="1" dirty="0" smtClean="0"/>
              <a:t>In many urban areas streams barely resemble a natural channel</a:t>
            </a:r>
          </a:p>
          <a:p>
            <a:pPr>
              <a:lnSpc>
                <a:spcPct val="80000"/>
              </a:lnSpc>
              <a:defRPr/>
            </a:pPr>
            <a:endParaRPr lang="en-US" sz="1100" dirty="0" smtClean="0"/>
          </a:p>
          <a:p>
            <a:pPr>
              <a:lnSpc>
                <a:spcPct val="80000"/>
              </a:lnSpc>
              <a:defRPr/>
            </a:pPr>
            <a:r>
              <a:rPr lang="en-US" b="1" dirty="0" smtClean="0"/>
              <a:t>Channel Restoration allows the stream to meander and where possible allowing a more natural flow of water</a:t>
            </a:r>
          </a:p>
          <a:p>
            <a:pPr>
              <a:lnSpc>
                <a:spcPct val="80000"/>
              </a:lnSpc>
              <a:defRPr/>
            </a:pPr>
            <a:endParaRPr lang="en-US" sz="1100" dirty="0"/>
          </a:p>
          <a:p>
            <a:pPr>
              <a:lnSpc>
                <a:spcPct val="80000"/>
              </a:lnSpc>
              <a:defRPr/>
            </a:pPr>
            <a:r>
              <a:rPr lang="en-US" dirty="0" smtClean="0"/>
              <a:t>The </a:t>
            </a:r>
            <a:r>
              <a:rPr lang="en-US" b="1" dirty="0" smtClean="0"/>
              <a:t>techniques of channel restoration </a:t>
            </a:r>
            <a:r>
              <a:rPr lang="en-US" dirty="0" smtClean="0"/>
              <a:t>are:	</a:t>
            </a:r>
          </a:p>
          <a:p>
            <a:pPr lvl="1">
              <a:lnSpc>
                <a:spcPct val="80000"/>
              </a:lnSpc>
              <a:defRPr/>
            </a:pPr>
            <a:r>
              <a:rPr lang="en-US" sz="2400" dirty="0" smtClean="0"/>
              <a:t>Cleaning urban waste from the channel allowing the stream to flow freely</a:t>
            </a:r>
          </a:p>
          <a:p>
            <a:pPr lvl="1">
              <a:lnSpc>
                <a:spcPct val="80000"/>
              </a:lnSpc>
              <a:defRPr/>
            </a:pPr>
            <a:r>
              <a:rPr lang="en-US" sz="2400" dirty="0" smtClean="0"/>
              <a:t>Protecting the existing channel banks by not removing existing trees</a:t>
            </a:r>
          </a:p>
          <a:p>
            <a:pPr lvl="1">
              <a:lnSpc>
                <a:spcPct val="80000"/>
              </a:lnSpc>
              <a:defRPr/>
            </a:pPr>
            <a:r>
              <a:rPr lang="en-US" sz="2400" dirty="0" smtClean="0"/>
              <a:t>Where necessary plant more native trees and other vegetation</a:t>
            </a:r>
          </a:p>
          <a:p>
            <a:pPr lvl="2">
              <a:lnSpc>
                <a:spcPct val="80000"/>
              </a:lnSpc>
              <a:defRPr/>
            </a:pPr>
            <a:r>
              <a:rPr lang="en-US" sz="2400" dirty="0" smtClean="0"/>
              <a:t>Trees are important because they provide shade for the stream inhabitants and their roots secure the stream banks</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www.phillywatersheds.org/img/healthy_stream_we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1874" y="1726019"/>
            <a:ext cx="7870251" cy="29622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368035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04800" y="304800"/>
            <a:ext cx="8763000" cy="1143000"/>
          </a:xfrm>
        </p:spPr>
        <p:txBody>
          <a:bodyPr>
            <a:noAutofit/>
          </a:bodyPr>
          <a:lstStyle/>
          <a:p>
            <a:pPr>
              <a:defRPr/>
            </a:pPr>
            <a:r>
              <a:rPr lang="en-US" sz="3600" dirty="0" smtClean="0"/>
              <a:t>Perception of and Adjustment to the Flood Hazard</a:t>
            </a:r>
            <a:endParaRPr lang="en-US" sz="3600" dirty="0"/>
          </a:p>
        </p:txBody>
      </p:sp>
      <p:sp>
        <p:nvSpPr>
          <p:cNvPr id="3" name="Text Placeholder 2"/>
          <p:cNvSpPr>
            <a:spLocks noGrp="1"/>
          </p:cNvSpPr>
          <p:nvPr>
            <p:ph type="body" idx="4294967295"/>
          </p:nvPr>
        </p:nvSpPr>
        <p:spPr>
          <a:xfrm>
            <a:off x="228600" y="1371600"/>
            <a:ext cx="8763000" cy="4724400"/>
          </a:xfrm>
        </p:spPr>
        <p:txBody>
          <a:bodyPr>
            <a:noAutofit/>
          </a:bodyPr>
          <a:lstStyle/>
          <a:p>
            <a:pPr>
              <a:lnSpc>
                <a:spcPct val="90000"/>
              </a:lnSpc>
              <a:defRPr/>
            </a:pPr>
            <a:r>
              <a:rPr lang="en-US" b="1" dirty="0" smtClean="0"/>
              <a:t>Perception of the Flood Hazards</a:t>
            </a:r>
          </a:p>
          <a:p>
            <a:pPr lvl="1">
              <a:lnSpc>
                <a:spcPct val="90000"/>
              </a:lnSpc>
              <a:defRPr/>
            </a:pPr>
            <a:r>
              <a:rPr lang="en-US" dirty="0" smtClean="0"/>
              <a:t>Government agencies, planners, and policy makers are aware of flood hazards</a:t>
            </a:r>
            <a:endParaRPr lang="en-US" dirty="0"/>
          </a:p>
          <a:p>
            <a:pPr lvl="1">
              <a:lnSpc>
                <a:spcPct val="90000"/>
              </a:lnSpc>
              <a:defRPr/>
            </a:pPr>
            <a:r>
              <a:rPr lang="en-US" dirty="0" smtClean="0"/>
              <a:t>But the public is not aware, or choose to not pay attention</a:t>
            </a:r>
          </a:p>
          <a:p>
            <a:pPr lvl="2">
              <a:lnSpc>
                <a:spcPct val="90000"/>
              </a:lnSpc>
              <a:defRPr/>
            </a:pPr>
            <a:r>
              <a:rPr lang="en-US" dirty="0" smtClean="0"/>
              <a:t>There are flood maps available, but houses and buildings are still built in these areas</a:t>
            </a:r>
          </a:p>
          <a:p>
            <a:pPr lvl="2">
              <a:lnSpc>
                <a:spcPct val="90000"/>
              </a:lnSpc>
              <a:defRPr/>
            </a:pPr>
            <a:r>
              <a:rPr lang="en-US" dirty="0" smtClean="0"/>
              <a:t>Dams and levees are built to help relieve the chances of floods, but they are not always kept in the best of repair</a:t>
            </a:r>
          </a:p>
          <a:p>
            <a:pPr lvl="2">
              <a:lnSpc>
                <a:spcPct val="90000"/>
              </a:lnSpc>
              <a:defRPr/>
            </a:pPr>
            <a:r>
              <a:rPr lang="en-US" dirty="0" smtClean="0"/>
              <a:t>The Federal Government has encouraged state and local governments to adopt floodplain management plans, but these plans are hard to enforce</a:t>
            </a:r>
          </a:p>
          <a:p>
            <a:pPr lvl="2">
              <a:lnSpc>
                <a:spcPct val="90000"/>
              </a:lnSpc>
              <a:defRPr/>
            </a:pPr>
            <a:r>
              <a:rPr lang="en-US" dirty="0" smtClean="0"/>
              <a:t>Increased awareness in flood danger and management would help in flash floods, but this would probably not stop people from driving their cars into flooded streets and getting killed (you know the saying) </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04800" y="304800"/>
            <a:ext cx="8763000" cy="1143000"/>
          </a:xfrm>
        </p:spPr>
        <p:txBody>
          <a:bodyPr>
            <a:noAutofit/>
          </a:bodyPr>
          <a:lstStyle/>
          <a:p>
            <a:pPr>
              <a:defRPr/>
            </a:pPr>
            <a:r>
              <a:rPr lang="en-US" sz="3600" dirty="0" smtClean="0"/>
              <a:t>Perception of and Adjustment to the Flood Hazard</a:t>
            </a:r>
            <a:endParaRPr lang="en-US" sz="3600" dirty="0"/>
          </a:p>
        </p:txBody>
      </p:sp>
      <p:sp>
        <p:nvSpPr>
          <p:cNvPr id="3" name="Text Placeholder 2"/>
          <p:cNvSpPr>
            <a:spLocks noGrp="1"/>
          </p:cNvSpPr>
          <p:nvPr>
            <p:ph type="body" idx="4294967295"/>
          </p:nvPr>
        </p:nvSpPr>
        <p:spPr>
          <a:xfrm>
            <a:off x="228600" y="1371600"/>
            <a:ext cx="8763000" cy="4800600"/>
          </a:xfrm>
        </p:spPr>
        <p:txBody>
          <a:bodyPr>
            <a:noAutofit/>
          </a:bodyPr>
          <a:lstStyle/>
          <a:p>
            <a:pPr>
              <a:lnSpc>
                <a:spcPct val="90000"/>
              </a:lnSpc>
              <a:defRPr/>
            </a:pPr>
            <a:r>
              <a:rPr lang="en-US" sz="2000" b="1" dirty="0" smtClean="0"/>
              <a:t>Adjustments to the Flood Hazards</a:t>
            </a:r>
          </a:p>
          <a:p>
            <a:pPr lvl="1">
              <a:lnSpc>
                <a:spcPct val="90000"/>
              </a:lnSpc>
              <a:defRPr/>
            </a:pPr>
            <a:r>
              <a:rPr lang="en-US" sz="2000" dirty="0" smtClean="0"/>
              <a:t>In recent decades, we have begun to recognize the advantages of alternatives to structural flood control</a:t>
            </a:r>
          </a:p>
          <a:p>
            <a:pPr lvl="1">
              <a:lnSpc>
                <a:spcPct val="90000"/>
              </a:lnSpc>
              <a:defRPr/>
            </a:pPr>
            <a:r>
              <a:rPr lang="en-US" sz="2000" dirty="0" smtClean="0"/>
              <a:t>These alternatives include:</a:t>
            </a:r>
          </a:p>
          <a:p>
            <a:pPr lvl="2">
              <a:lnSpc>
                <a:spcPct val="90000"/>
              </a:lnSpc>
              <a:defRPr/>
            </a:pPr>
            <a:r>
              <a:rPr lang="en-US" b="1" dirty="0" smtClean="0"/>
              <a:t>Flood Insurance</a:t>
            </a:r>
            <a:r>
              <a:rPr lang="en-US" dirty="0" smtClean="0"/>
              <a:t>: The National Flood Insurance Program</a:t>
            </a:r>
          </a:p>
          <a:p>
            <a:pPr lvl="3">
              <a:lnSpc>
                <a:spcPct val="90000"/>
              </a:lnSpc>
              <a:defRPr/>
            </a:pPr>
            <a:r>
              <a:rPr lang="en-US" sz="2000" dirty="0" smtClean="0"/>
              <a:t>New homeowners in flood hazard areas must buy flood insurance</a:t>
            </a:r>
          </a:p>
          <a:p>
            <a:pPr lvl="2">
              <a:lnSpc>
                <a:spcPct val="90000"/>
              </a:lnSpc>
              <a:defRPr/>
            </a:pPr>
            <a:r>
              <a:rPr lang="en-US" b="1" dirty="0" smtClean="0"/>
              <a:t>Flood-Proofing</a:t>
            </a:r>
            <a:r>
              <a:rPr lang="en-US" dirty="0" smtClean="0"/>
              <a:t>-Several methods of flood-proofing are currently available</a:t>
            </a:r>
          </a:p>
          <a:p>
            <a:pPr lvl="3">
              <a:lnSpc>
                <a:spcPct val="90000"/>
              </a:lnSpc>
              <a:defRPr/>
            </a:pPr>
            <a:r>
              <a:rPr lang="en-US" sz="2000" dirty="0" smtClean="0"/>
              <a:t>Raising the foundation of a building above the flood-hazard level using piles or columns</a:t>
            </a:r>
          </a:p>
          <a:p>
            <a:pPr lvl="3">
              <a:lnSpc>
                <a:spcPct val="90000"/>
              </a:lnSpc>
              <a:defRPr/>
            </a:pPr>
            <a:r>
              <a:rPr lang="en-US" sz="2000" dirty="0" smtClean="0"/>
              <a:t>Constructing flood walls or earthen mounds around buildings to isolate them from floodwaters</a:t>
            </a:r>
          </a:p>
          <a:p>
            <a:pPr lvl="3">
              <a:lnSpc>
                <a:spcPct val="90000"/>
              </a:lnSpc>
              <a:defRPr/>
            </a:pPr>
            <a:r>
              <a:rPr lang="en-US" sz="2000" dirty="0" smtClean="0"/>
              <a:t>Using waterproofing construction</a:t>
            </a:r>
          </a:p>
          <a:p>
            <a:pPr lvl="3">
              <a:lnSpc>
                <a:spcPct val="90000"/>
              </a:lnSpc>
              <a:defRPr/>
            </a:pPr>
            <a:r>
              <a:rPr lang="en-US" sz="2000" dirty="0" smtClean="0"/>
              <a:t>Installing improved drains with pumps to remove incoming floodwater</a:t>
            </a:r>
          </a:p>
          <a:p>
            <a:pPr lvl="2">
              <a:lnSpc>
                <a:spcPct val="90000"/>
              </a:lnSpc>
              <a:defRPr/>
            </a:pPr>
            <a:r>
              <a:rPr lang="en-US" b="1" dirty="0" smtClean="0"/>
              <a:t>Floodplain Regulation</a:t>
            </a:r>
            <a:r>
              <a:rPr lang="en-US" dirty="0" smtClean="0"/>
              <a:t>: obtain the most beneficial use of floodplains while minimizing flood damage and cost of flood protection</a:t>
            </a:r>
          </a:p>
        </p:txBody>
      </p:sp>
    </p:spTree>
    <p:extLst>
      <p:ext uri="{BB962C8B-B14F-4D97-AF65-F5344CB8AC3E}">
        <p14:creationId xmlns:p14="http://schemas.microsoft.com/office/powerpoint/2010/main" val="424720805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04800" y="0"/>
            <a:ext cx="8763000" cy="1143000"/>
          </a:xfrm>
        </p:spPr>
        <p:txBody>
          <a:bodyPr>
            <a:noAutofit/>
          </a:bodyPr>
          <a:lstStyle/>
          <a:p>
            <a:pPr>
              <a:defRPr/>
            </a:pPr>
            <a:r>
              <a:rPr lang="en-US" sz="3600" dirty="0" smtClean="0"/>
              <a:t>Relocating People from Floodplains</a:t>
            </a:r>
            <a:endParaRPr lang="en-US" sz="3600" dirty="0"/>
          </a:p>
        </p:txBody>
      </p:sp>
      <p:sp>
        <p:nvSpPr>
          <p:cNvPr id="3" name="Text Placeholder 2"/>
          <p:cNvSpPr>
            <a:spLocks noGrp="1"/>
          </p:cNvSpPr>
          <p:nvPr>
            <p:ph type="body" idx="4294967295"/>
          </p:nvPr>
        </p:nvSpPr>
        <p:spPr>
          <a:xfrm>
            <a:off x="228600" y="1371600"/>
            <a:ext cx="8763000" cy="4800600"/>
          </a:xfrm>
        </p:spPr>
        <p:txBody>
          <a:bodyPr>
            <a:noAutofit/>
          </a:bodyPr>
          <a:lstStyle/>
          <a:p>
            <a:pPr>
              <a:lnSpc>
                <a:spcPct val="90000"/>
              </a:lnSpc>
              <a:defRPr/>
            </a:pPr>
            <a:r>
              <a:rPr lang="en-US" dirty="0" smtClean="0"/>
              <a:t>For several years, local, state, and federal governments have been selectively purchasing and removing homes damaged by floodwaters to reduce future losses</a:t>
            </a:r>
          </a:p>
          <a:p>
            <a:pPr>
              <a:lnSpc>
                <a:spcPct val="90000"/>
              </a:lnSpc>
              <a:defRPr/>
            </a:pPr>
            <a:r>
              <a:rPr lang="en-US" dirty="0"/>
              <a:t>Example from North Dakota and North Carolina</a:t>
            </a:r>
          </a:p>
          <a:p>
            <a:pPr lvl="1">
              <a:lnSpc>
                <a:spcPct val="90000"/>
              </a:lnSpc>
              <a:defRPr/>
            </a:pPr>
            <a:r>
              <a:rPr lang="en-US" dirty="0" smtClean="0"/>
              <a:t>In North Carolina, flooding damage 700 homes in Rocky Mount.</a:t>
            </a:r>
          </a:p>
          <a:p>
            <a:pPr lvl="1">
              <a:lnSpc>
                <a:spcPct val="90000"/>
              </a:lnSpc>
              <a:defRPr/>
            </a:pPr>
            <a:r>
              <a:rPr lang="en-US" dirty="0" smtClean="0"/>
              <a:t>After a huge flood in 1999, the federal government decided to buy 430 of the 700 houses damaged by flooding. These homes were demolished, thus decreasing the chance of future flood damage in that area</a:t>
            </a:r>
          </a:p>
          <a:p>
            <a:pPr lvl="1">
              <a:lnSpc>
                <a:spcPct val="90000"/>
              </a:lnSpc>
              <a:defRPr/>
            </a:pPr>
            <a:r>
              <a:rPr lang="en-US" dirty="0" smtClean="0"/>
              <a:t>In Churchs Ferry, North Dakota, in 1993, the nearby lake began to grow from too much rain or snow.  By 2000, there were only 7 people left in the town.  Most of the people took advantage of a federal buy out to move to higher ground.  Of the 7 left, they were very happy with the government.</a:t>
            </a:r>
          </a:p>
        </p:txBody>
      </p:sp>
    </p:spTree>
    <p:extLst>
      <p:ext uri="{BB962C8B-B14F-4D97-AF65-F5344CB8AC3E}">
        <p14:creationId xmlns:p14="http://schemas.microsoft.com/office/powerpoint/2010/main" val="350781468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04800" y="0"/>
            <a:ext cx="8763000" cy="1143000"/>
          </a:xfrm>
        </p:spPr>
        <p:txBody>
          <a:bodyPr>
            <a:noAutofit/>
          </a:bodyPr>
          <a:lstStyle/>
          <a:p>
            <a:pPr>
              <a:defRPr/>
            </a:pPr>
            <a:r>
              <a:rPr lang="en-US" sz="3200" dirty="0" smtClean="0"/>
              <a:t>Personal Adjustment: What to do and What Not to Do</a:t>
            </a:r>
            <a:endParaRPr lang="en-US" sz="3200" dirty="0"/>
          </a:p>
        </p:txBody>
      </p:sp>
      <p:sp>
        <p:nvSpPr>
          <p:cNvPr id="3" name="Text Placeholder 2"/>
          <p:cNvSpPr>
            <a:spLocks noGrp="1"/>
          </p:cNvSpPr>
          <p:nvPr>
            <p:ph type="body" idx="4294967295"/>
          </p:nvPr>
        </p:nvSpPr>
        <p:spPr>
          <a:xfrm>
            <a:off x="228600" y="1371600"/>
            <a:ext cx="8763000" cy="4800600"/>
          </a:xfrm>
        </p:spPr>
        <p:txBody>
          <a:bodyPr>
            <a:noAutofit/>
          </a:bodyPr>
          <a:lstStyle/>
          <a:p>
            <a:pPr>
              <a:lnSpc>
                <a:spcPct val="90000"/>
              </a:lnSpc>
              <a:defRPr/>
            </a:pPr>
            <a:r>
              <a:rPr lang="en-US" dirty="0" smtClean="0"/>
              <a:t>Prepare for the flood</a:t>
            </a:r>
          </a:p>
          <a:p>
            <a:pPr lvl="1">
              <a:lnSpc>
                <a:spcPct val="90000"/>
              </a:lnSpc>
              <a:defRPr/>
            </a:pPr>
            <a:r>
              <a:rPr lang="en-US" dirty="0" smtClean="0"/>
              <a:t>What to do</a:t>
            </a:r>
          </a:p>
          <a:p>
            <a:pPr lvl="1">
              <a:lnSpc>
                <a:spcPct val="90000"/>
              </a:lnSpc>
              <a:defRPr/>
            </a:pPr>
            <a:r>
              <a:rPr lang="en-US" dirty="0" smtClean="0"/>
              <a:t>What not to do</a:t>
            </a:r>
          </a:p>
          <a:p>
            <a:pPr>
              <a:lnSpc>
                <a:spcPct val="90000"/>
              </a:lnSpc>
              <a:defRPr/>
            </a:pPr>
            <a:r>
              <a:rPr lang="en-US" dirty="0" smtClean="0"/>
              <a:t>Learn what to do when a flood warning is issued</a:t>
            </a:r>
          </a:p>
          <a:p>
            <a:pPr lvl="1">
              <a:lnSpc>
                <a:spcPct val="90000"/>
              </a:lnSpc>
              <a:defRPr/>
            </a:pPr>
            <a:r>
              <a:rPr lang="en-US" dirty="0"/>
              <a:t>What to do</a:t>
            </a:r>
          </a:p>
          <a:p>
            <a:pPr lvl="1">
              <a:lnSpc>
                <a:spcPct val="90000"/>
              </a:lnSpc>
              <a:defRPr/>
            </a:pPr>
            <a:r>
              <a:rPr lang="en-US" dirty="0"/>
              <a:t>What not to </a:t>
            </a:r>
            <a:r>
              <a:rPr lang="en-US" dirty="0" smtClean="0"/>
              <a:t>do</a:t>
            </a:r>
          </a:p>
          <a:p>
            <a:pPr>
              <a:lnSpc>
                <a:spcPct val="90000"/>
              </a:lnSpc>
              <a:defRPr/>
            </a:pPr>
            <a:r>
              <a:rPr lang="en-US" dirty="0" smtClean="0"/>
              <a:t>After a Flood</a:t>
            </a:r>
          </a:p>
          <a:p>
            <a:pPr lvl="1">
              <a:lnSpc>
                <a:spcPct val="90000"/>
              </a:lnSpc>
              <a:defRPr/>
            </a:pPr>
            <a:r>
              <a:rPr lang="en-US" dirty="0"/>
              <a:t>What to do</a:t>
            </a:r>
          </a:p>
          <a:p>
            <a:pPr lvl="1">
              <a:lnSpc>
                <a:spcPct val="90000"/>
              </a:lnSpc>
              <a:defRPr/>
            </a:pPr>
            <a:r>
              <a:rPr lang="en-US" dirty="0"/>
              <a:t>What not to do</a:t>
            </a:r>
          </a:p>
          <a:p>
            <a:pPr marL="320040" lvl="1" indent="0">
              <a:lnSpc>
                <a:spcPct val="90000"/>
              </a:lnSpc>
              <a:buNone/>
              <a:defRPr/>
            </a:pPr>
            <a:r>
              <a:rPr lang="en-US" dirty="0" smtClean="0"/>
              <a:t>KNOW THIS!!!</a:t>
            </a:r>
          </a:p>
        </p:txBody>
      </p:sp>
    </p:spTree>
    <p:extLst>
      <p:ext uri="{BB962C8B-B14F-4D97-AF65-F5344CB8AC3E}">
        <p14:creationId xmlns:p14="http://schemas.microsoft.com/office/powerpoint/2010/main" val="14799060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990600" y="-10633"/>
            <a:ext cx="6934200" cy="1143000"/>
          </a:xfrm>
        </p:spPr>
        <p:txBody>
          <a:bodyPr/>
          <a:lstStyle/>
          <a:p>
            <a:pPr>
              <a:defRPr/>
            </a:pPr>
            <a:r>
              <a:rPr lang="en-US" sz="3600" dirty="0" smtClean="0"/>
              <a:t>Introduction to Rivers</a:t>
            </a:r>
            <a:endParaRPr lang="en-US" sz="3600" dirty="0"/>
          </a:p>
        </p:txBody>
      </p:sp>
      <p:sp>
        <p:nvSpPr>
          <p:cNvPr id="3" name="Text Placeholder 2"/>
          <p:cNvSpPr>
            <a:spLocks noGrp="1"/>
          </p:cNvSpPr>
          <p:nvPr>
            <p:ph type="body" idx="4294967295"/>
          </p:nvPr>
        </p:nvSpPr>
        <p:spPr>
          <a:xfrm>
            <a:off x="228600" y="1219200"/>
            <a:ext cx="8610600" cy="4759325"/>
          </a:xfrm>
        </p:spPr>
        <p:txBody>
          <a:bodyPr>
            <a:normAutofit/>
          </a:bodyPr>
          <a:lstStyle/>
          <a:p>
            <a:pPr>
              <a:defRPr/>
            </a:pPr>
            <a:r>
              <a:rPr lang="en-US" dirty="0" smtClean="0"/>
              <a:t> The study of Stream </a:t>
            </a:r>
            <a:r>
              <a:rPr lang="en-US" dirty="0"/>
              <a:t>and </a:t>
            </a:r>
            <a:r>
              <a:rPr lang="en-US" dirty="0" smtClean="0"/>
              <a:t>River systems or cycles is called </a:t>
            </a:r>
            <a:r>
              <a:rPr lang="en-US" i="1" dirty="0" smtClean="0"/>
              <a:t>hydrology</a:t>
            </a:r>
            <a:endParaRPr lang="en-US" b="1" u="sng" dirty="0"/>
          </a:p>
          <a:p>
            <a:pPr>
              <a:defRPr/>
            </a:pPr>
            <a:r>
              <a:rPr lang="en-US" b="1" dirty="0" smtClean="0"/>
              <a:t>The hydrologic cycle</a:t>
            </a:r>
            <a:r>
              <a:rPr lang="en-US" dirty="0" smtClean="0"/>
              <a:t> is where water evaporates from the Earth’s surface, primarily from the ocean, into the atmosphere, where it forms clouds and precipitation, which returns to the Earth as rain and/snow, to run down streams or rivers to lakes and into the ground where it is absorbed by plants and soil to be evaporated back into the air by evapotranspiration to start forming clouds again.  (REMEMBER THIS)</a:t>
            </a:r>
          </a:p>
        </p:txBody>
      </p:sp>
    </p:spTree>
    <p:extLst>
      <p:ext uri="{BB962C8B-B14F-4D97-AF65-F5344CB8AC3E}">
        <p14:creationId xmlns:p14="http://schemas.microsoft.com/office/powerpoint/2010/main" val="10947564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719138"/>
            <a:ext cx="5334000" cy="541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597939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990600" y="-10633"/>
            <a:ext cx="6934200" cy="1143000"/>
          </a:xfrm>
        </p:spPr>
        <p:txBody>
          <a:bodyPr/>
          <a:lstStyle/>
          <a:p>
            <a:pPr>
              <a:defRPr/>
            </a:pPr>
            <a:r>
              <a:rPr lang="en-US" sz="3600" dirty="0" smtClean="0"/>
              <a:t>Hydrologic Systems</a:t>
            </a:r>
            <a:endParaRPr lang="en-US" sz="3600" dirty="0"/>
          </a:p>
        </p:txBody>
      </p:sp>
      <p:sp>
        <p:nvSpPr>
          <p:cNvPr id="3" name="Text Placeholder 2"/>
          <p:cNvSpPr>
            <a:spLocks noGrp="1"/>
          </p:cNvSpPr>
          <p:nvPr>
            <p:ph type="body" idx="4294967295"/>
          </p:nvPr>
        </p:nvSpPr>
        <p:spPr>
          <a:xfrm>
            <a:off x="304800" y="1219200"/>
            <a:ext cx="8382000" cy="4759325"/>
          </a:xfrm>
        </p:spPr>
        <p:txBody>
          <a:bodyPr>
            <a:normAutofit/>
          </a:bodyPr>
          <a:lstStyle/>
          <a:p>
            <a:pPr>
              <a:defRPr/>
            </a:pPr>
            <a:r>
              <a:rPr lang="en-US" b="1" u="sng" dirty="0" smtClean="0"/>
              <a:t>Two types of running water</a:t>
            </a:r>
          </a:p>
          <a:p>
            <a:pPr lvl="1">
              <a:defRPr/>
            </a:pPr>
            <a:r>
              <a:rPr lang="en-US" sz="2400" b="1" dirty="0" smtClean="0"/>
              <a:t>Overland flow</a:t>
            </a:r>
            <a:r>
              <a:rPr lang="en-US" sz="2400" dirty="0" smtClean="0"/>
              <a:t> -- </a:t>
            </a:r>
            <a:r>
              <a:rPr lang="en-US" sz="2400" u="sng" dirty="0" smtClean="0"/>
              <a:t>Movement of surface water over and outside its channel </a:t>
            </a:r>
          </a:p>
          <a:p>
            <a:pPr lvl="1">
              <a:defRPr/>
            </a:pPr>
            <a:r>
              <a:rPr lang="en-US" sz="2400" b="1" dirty="0" smtClean="0"/>
              <a:t>Stream flow</a:t>
            </a:r>
            <a:r>
              <a:rPr lang="en-US" sz="2400" dirty="0" smtClean="0"/>
              <a:t> – </a:t>
            </a:r>
            <a:r>
              <a:rPr lang="en-US" sz="2400" u="sng" dirty="0" smtClean="0"/>
              <a:t>channeled movement of water along a valley bottom </a:t>
            </a:r>
          </a:p>
          <a:p>
            <a:pPr>
              <a:defRPr/>
            </a:pPr>
            <a:r>
              <a:rPr lang="en-US" b="1" u="sng" dirty="0" smtClean="0"/>
              <a:t>Two topographic elements for stream systems</a:t>
            </a:r>
          </a:p>
          <a:p>
            <a:pPr lvl="1">
              <a:defRPr/>
            </a:pPr>
            <a:r>
              <a:rPr lang="en-US" sz="2400" b="1" u="sng" dirty="0" smtClean="0"/>
              <a:t>Valley</a:t>
            </a:r>
            <a:r>
              <a:rPr lang="en-US" sz="2400" dirty="0" smtClean="0"/>
              <a:t> -- </a:t>
            </a:r>
            <a:r>
              <a:rPr lang="en-US" sz="2400" u="sng" dirty="0" smtClean="0"/>
              <a:t>that portion of the terrain in which a drainage system is clearly established</a:t>
            </a:r>
            <a:r>
              <a:rPr lang="en-US" sz="2400" dirty="0" smtClean="0"/>
              <a:t>.</a:t>
            </a:r>
          </a:p>
          <a:p>
            <a:pPr lvl="1">
              <a:defRPr/>
            </a:pPr>
            <a:r>
              <a:rPr lang="en-US" sz="2400" b="1" u="sng" dirty="0" smtClean="0"/>
              <a:t>Ridge</a:t>
            </a:r>
            <a:r>
              <a:rPr lang="en-US" sz="2400" dirty="0" smtClean="0"/>
              <a:t>– the higher land above the valley sides that separates adjacent valleys.</a:t>
            </a:r>
          </a:p>
        </p:txBody>
      </p:sp>
    </p:spTree>
    <p:extLst>
      <p:ext uri="{BB962C8B-B14F-4D97-AF65-F5344CB8AC3E}">
        <p14:creationId xmlns:p14="http://schemas.microsoft.com/office/powerpoint/2010/main" val="16223902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762000" y="1066800"/>
            <a:ext cx="7543800" cy="5029200"/>
          </a:xfrm>
        </p:spPr>
        <p:txBody>
          <a:bodyPr>
            <a:noAutofit/>
          </a:bodyPr>
          <a:lstStyle/>
          <a:p>
            <a:pPr>
              <a:defRPr/>
            </a:pPr>
            <a:r>
              <a:rPr lang="en-US" sz="2100" b="1" dirty="0" smtClean="0"/>
              <a:t>Any water moving down slope, whether moving as overland flow or as stream flow, can transport rock material</a:t>
            </a:r>
          </a:p>
          <a:p>
            <a:pPr lvl="1">
              <a:defRPr/>
            </a:pPr>
            <a:r>
              <a:rPr lang="en-US" sz="2100" b="1" dirty="0" smtClean="0"/>
              <a:t>Stream load </a:t>
            </a:r>
            <a:r>
              <a:rPr lang="en-US" sz="2100" dirty="0" smtClean="0"/>
              <a:t>– the mass of material that reaches the stream bottom plus the stream-eroded debris.  Stream load can contain:</a:t>
            </a:r>
          </a:p>
          <a:p>
            <a:pPr lvl="2">
              <a:defRPr/>
            </a:pPr>
            <a:r>
              <a:rPr lang="en-US" sz="2100" dirty="0" smtClean="0"/>
              <a:t> </a:t>
            </a:r>
            <a:r>
              <a:rPr lang="en-US" sz="2100" b="1" dirty="0" smtClean="0"/>
              <a:t>Dissolved load </a:t>
            </a:r>
            <a:r>
              <a:rPr lang="en-US" sz="2100" dirty="0" smtClean="0"/>
              <a:t>-- some </a:t>
            </a:r>
            <a:r>
              <a:rPr lang="en-US" sz="2100" u="sng" dirty="0" smtClean="0"/>
              <a:t>minerals, mostly salts dissolved in the water and carried in solution</a:t>
            </a:r>
          </a:p>
          <a:p>
            <a:pPr lvl="2">
              <a:defRPr/>
            </a:pPr>
            <a:r>
              <a:rPr lang="en-US" sz="2100" b="1" dirty="0" smtClean="0"/>
              <a:t>Suspended load</a:t>
            </a:r>
            <a:r>
              <a:rPr lang="en-US" sz="2100" dirty="0" smtClean="0"/>
              <a:t>– fine </a:t>
            </a:r>
            <a:r>
              <a:rPr lang="en-US" sz="2100" u="sng" dirty="0" smtClean="0"/>
              <a:t>particles of clay and silt carried  suspended in the water without ever touching the streambed</a:t>
            </a:r>
            <a:r>
              <a:rPr lang="en-US" sz="2100" dirty="0" smtClean="0"/>
              <a:t>.</a:t>
            </a:r>
          </a:p>
          <a:p>
            <a:pPr lvl="2">
              <a:defRPr/>
            </a:pPr>
            <a:r>
              <a:rPr lang="en-US" sz="2100" b="1" dirty="0" smtClean="0"/>
              <a:t>Bedload</a:t>
            </a:r>
            <a:r>
              <a:rPr lang="en-US" sz="2100" dirty="0" smtClean="0"/>
              <a:t> – </a:t>
            </a:r>
            <a:r>
              <a:rPr lang="en-US" sz="2100" u="sng" dirty="0" smtClean="0"/>
              <a:t>sand, gravel, and larger rock fragments found on the bottom of the stream</a:t>
            </a:r>
            <a:r>
              <a:rPr lang="en-US" sz="2100" dirty="0" smtClean="0"/>
              <a:t>.  Small particles bouncing along are called </a:t>
            </a:r>
            <a:r>
              <a:rPr lang="en-US" sz="2100" b="1" u="sng" dirty="0" smtClean="0"/>
              <a:t>saltation</a:t>
            </a:r>
            <a:r>
              <a:rPr lang="en-US" sz="2100" dirty="0" smtClean="0"/>
              <a:t>.  Coarser pieces move by </a:t>
            </a:r>
            <a:r>
              <a:rPr lang="en-US" sz="2100" b="1" u="sng" dirty="0" smtClean="0"/>
              <a:t>traction</a:t>
            </a:r>
            <a:r>
              <a:rPr lang="en-US" sz="2100" dirty="0" smtClean="0"/>
              <a:t>.</a:t>
            </a:r>
          </a:p>
        </p:txBody>
      </p:sp>
      <p:sp>
        <p:nvSpPr>
          <p:cNvPr id="3" name="Title 2"/>
          <p:cNvSpPr>
            <a:spLocks noGrp="1"/>
          </p:cNvSpPr>
          <p:nvPr>
            <p:ph type="title" idx="4294967295"/>
          </p:nvPr>
        </p:nvSpPr>
        <p:spPr>
          <a:xfrm>
            <a:off x="457200" y="0"/>
            <a:ext cx="8458200" cy="1143000"/>
          </a:xfrm>
        </p:spPr>
        <p:txBody>
          <a:bodyPr>
            <a:normAutofit fontScale="90000"/>
          </a:bodyPr>
          <a:lstStyle/>
          <a:p>
            <a:pPr>
              <a:defRPr/>
            </a:pPr>
            <a:r>
              <a:rPr lang="en-US" dirty="0" smtClean="0"/>
              <a:t>Earth Material Transported by Rivers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data:image/jpeg;base64,/9j/4AAQSkZJRgABAQAAAQABAAD/2wCEAAkGBxQTEhUUExQWFhQXGBoVGBgYFxgYGBwYFxsaGBkZHBgYHigiGBwnHBoWITEhJSkrLi4uFx8zODMsNygtLisBCgoKDg0OGhAQGywkHyQsLCwsLCwsLywsLCwsLCwsLCwsLCwsLCwsLCwsLCwsLCwsLCwsLCwsLCwsLCwsLCwsLP/AABEIAKMBNgMBIgACEQEDEQH/xAAcAAABBQEBAQAAAAAAAAAAAAAAAQIDBAUGBwj/xABIEAABAgMFBAUJBAcIAwEBAAABAhEAAyEEEjFBUQVhcfAigZGhsQYTMkJSk8HR4RQjkvEVFmJyc7LiBxczQ1OCotKDwtM0JP/EABkBAQEBAQEBAAAAAAAAAAAAAAABAgQDBf/EACkRAAIBAwIGAgMAAwAAAAAAAAABAgMRURITBBQhMUFhInEFMjORsdH/2gAMAwEAAhEDEQA/APcIIIIAIIz9rW/zYCUkX1PdB3YqIzAfrLDOKFnnTSlJM5blIJpKFWd/QzjSi2ZckjfgjDTNmH/OWOIlf/OFKpuU6Z+GV8ZfCLtsmtG3BGGDNynzOyTr/DhSub/rTOyV/wDOG2y60bcEYotEwU86eJSjhk0KLbO9qWf/ABqz334mhjWjZgjJ/SM32EHXpKHW10+MTIt6s0B9yv6YaGNSNCCM9W0SPU7/AKQv6QPsj8X0hpY1IvwRnL2gr1UA/wC6j9jxF+kJvsIH+9R/9IaWNSNaCMj7ZO1lj/Yo043xCfbJvtSx/wCMv2X4aGNSNiCMb7RN9v8A4AeMBtE3KZ/xSeMXQya0bMEY3n5v+p/wTB9pmO18/hS0NDLrRswRjC0zf9QHih/AiF+2Tval4/6av/pE0Ma0bEEZI2jN9hB/3KHddMPTtFeaE9SifFMNEhqRpwRnjaJ9j/l9IDtA+x/yb4Q0sakaEEZStoTckIbUqV/1rDTap3tSx/41fFfwhoY1o14IxvPzW/xG/wBqQe+Glcxv8ZfUJPhci6GTWjbgjGTPnDCYFfvIBPagp8IkFvm+wg77yv8ArE0MutGrBGWnaS3YyxxCi3emJBtA+yNPSP8A1hpY1I0IIyl7QmZJQBvUXHVdr2xGbVOProHBBfvUfhDSxrRswRw+39tz0LEuXOUlTBSlFEsirgJAKeOZwEEeioTaukeT4mmnZs7iI500JSVKLAByToMYWdMCQSSwFSdAKk9kcxarSqcQovdcFKcgBUFWqs9zClDHnCOpnrKWlCzZl9alkM7ADO6MODuT17os2b/DR+6PARUA556u2LdjfzaQw9FPhHQ1ZJHOnfqSOYCaVpUDLx5yhykjdz4QoVuiFEbKnOMDcv8AOAdm5+wd0IQOfr4wArmEvGgPYe4ePZAA+8dY3w5I0+nZ198ANSOzXOHc81hleTz274cc9e7jACqVzw5MNUs17q88YG548MIVmwEQBz25wdUIs/DgOyFb5iKAp1a8mEf5GuA+MIoUPI+cKQH5wrpADQXx6q/KJOvthCqnCuOuAxhAOqAHQnOMIRup29UAR89PHHj3QAgGG/Vu7qzhbjBge1/jC3IadwajVc88YAdl3QE8OuEI5fSBu7837HgBvfh3jGHk13t9fjCBI5+cIs4U+kAO5+kECd+P0phCF2bDDnGABRY9fdxhqT+XDCH3RphXGBR7qt3QAj6+PLwdfe+vygA6ueOMKBXHx+UAIVcMfhv8IQqJI3jnhCkb8+HxhW/KAGJGDYc9kV9obQRJS6qk+ikYqOQbR88ILfbBLlqWcgwrir1QG3/GOOmLUolSjeUcST3DQDIR6U6TmeNattr2JPmFRUonpKN48TkNwwG4CCExzgjvSSVj53fqzv8AblqCgZQq7X8hdNWfMmgbQnc+bl+XOsc9tPo2icQSCZi8FEOSdARoOwRXVaVP6a6/tq+ccVKg9J3VeKWtq3Y6lJ1bv1+kTSJyUoReKU9FJqoJyGscapRViVF9VEihbWL9gkJShJCQOik9ENiBi2ManSZIcSn2R0Yt8kf5svWi06cYai3yX/xZfG+kHXB4xyDr3w47+OOlYxteze/6N+TOSp7qkkD2SFb8sMIfd3V+UcyuUlXpJBI1AUeHD5wglgbuBV3VibXsu+sHTBAeorWBSajnDk/OOfMxQAZa6ftq+MKJyvaV+JXzhtMb8cHQLUWGZwrhgIVR5b5Rzxnr9pb4ekfnDTNU3pr/ABq8HhtMbyOiu0qHEQT7bLQWVMQFCrOkHsxjAVIB9KpzvEkdhPNYJMsJDCnCg7BSKqTI6+EbH6VlAUUSNyVqD8UjV4cnaiG9bP1SN/rMYyFc+MNPccNKRdpE33g1ztKUMb4wwSsuP9oMPlbRknCYkHQm6X06WEY2cF18XI4w2hv+jowmvZWkCQersOuMc2iUE1QLp/Z6P8rRL9pXktY67z7uk+vfGXTZpV0b6uvPugAqKVr2N3Rg/a5wb706VSgndgIcq2Tf9Q/hR8RE22Xeibt2ozrAxowHOUYBnzT/AJq9cED/ANYjXMKgxUojBiot2PDbZN5G7abbLQ4UpIOhNfwisVztOUadI5f4czxuxjypYSGSwAfJhxpChOOubxpUsmXXwjZVtSXj0vwq+UInaspsSOKFgd6WjISnt1hCd2XhF2kRV3g3JG0ZRb7xD/vAHsNYs3caU5zjm1V4ac07IiFmQPVSDkQG8IztM1vrB1SU6U53Q1MvdHNXN9OP1hsy7mRwKvgTWLtMu+sHRzbQlHpKSkftKCTxqYhO0pXto7XHdGHLSkeiAB+yGfsh6gecfygqRl1/RtfpCT/qJ41hUWyWsgBaCTkFB3/dNT2RiqFM9McREVqSDLWGpdVQ1y3xdoKv6Gbft/nVhKKpQ7K1VgTwAccSYzrsRywGFGpTsxh4B5eOuEFFWOCpNzldjSNw7vjBDmgjVhHsW9sH7+d/EVp7Ryzio9erXuaLm1x9/O/iL/mMUnjFL9F9Frf0l9gOTlGxYkkoQBmlNOoRkv3YRq2BQuIc+qmuOQjNQ1SL8vZ0zId4iX9CzvZB4qHzMXJW0ZYxJ7IvJ23Kwc9hjklOon0R3Rp0vLMFey5gy7+d0RKsa8GHdGxO2pLVgctIpm2pfUcI3GU/KI4U12ZAjZkwnAPq/wAzD/0NN9n/AJBuwZRfkbTljEnsMXFbblNiewx5yqVPCKqdLJhztmqTLBbpPUAvStaYxSTznG9bLcm5eBd8Bh3aRgqVwHX2x603JrqedRRXYReh56hCv8+RzjCEwiRSuceh5Cnh2nHqhKQHfAOzKACEApvdutvnDhhrwr4QEVrzkTADW063fKGzJyQoAnpHAVJO9hiN8PCfnpDZSQD0Qz4kY0wc59cAVkz1qc3VXfVI83UDNyp66aQ5M+oLuk0vFwxFGUMMaPrQw6zTAlKUqUAUpCTWvRoSxqQaM0EgBSVOlgpSnCgzjViMy57IyUsY6484QmOOdWjP2vscTpS5aVmXeTdCklVKg4BQ0iLYux/s6WM6dOUzFUyYVZ6Rbu/YtlbuaztCLAzEB7uXgJw5/KKZB+dHyhSK7uJeEu69cOI64AQDnNoi+8GSVDVyk9jHxiQfSFvdcAVwFGhNwYdEkqL/ALRAuxJLlABkgAafGuPGJGhGaAMLyi2XPmBKrHNTKmJUFkKHRWdFEYZ1ausa+z5q1S0mYi4tukl3AUMWILFODYcBEyC+H5NAk17+e7siJdbmnK6sBSKnPh16RFaPRV+6fDsESvzyIZPT0FH9k+BimTIQeiH0FKQohEYDgO6kOeOk5BqqwkLM3E9jwRGzSLu2T9/N/iL/AJjFNhzzSLm1z9/O/iL8TFM7mjFL9F9Gq39JfYA888I1bIfu0a3Uju7oygGplTvjUsb3EsPVS/4REn4LSKu0NoGUU9BwXJV0wAzUKglQSTUuopFGdzSJG20FLqBSMK3RXpBnKmNEks+WpD359mSs1SCU0xyd7pbEbjTdDU2CWHCUM6r2JBxJoQXGJHAx49ToTjbqVpW2pRe7eLMWAqynAo/Rw9ZqB64xKNpoUkEXjeUEBJT0iSm/QGnoEFyaV0MOlbOlJJIQK8W7HYVL0GZ1hVWOWRdupxCh6VCAEgv6pADOGh8h8Rg2gkkABTuzMQpwoIzw6Shjk8Vjt+VeCXN5TMGclwsijvUJcdT4iLqLHLSbwQkKOm4g4HQgHqgTs+WCDcS6QANwDtTWuOWUPkPiR2XaCVrWkBQugEqU2JUtN2jmhQrdWLpitLs6AorCUgkVPWpX8yieuJiqlaZtnFRl9wL9fCHEwgU+g5z7oVOXeDFAhGo34YVygxiG6sCl1VaP0SxqCSkEHsgCls3QAFHdSq8CB4xLgkmTAHKiABmTSGybUklrwrgMH4Pj1QS5LVLqPtK+GSRwhy1AhjUDrEUDruRDeMVdpW9EiUqbMcIRVRCSWDjIY4xMbKH6Lpf2SQOzAHqhk2xS1C6tAWFUPnOm4ORvZYUjN2VNFLY22pdqTflImebwC1pKQf3b1TxEaYOjZwIQAAEhgAwADADSmAhxLcdO94q9h2v0EJNIQsK4csIcBq3PhCFOuHO+KQUnHdCF+eED0z+P0iKZNKTVKruN4VbinEcQ8ATE87oiVNF5mcitA4HWSz7oT7QnC8ATgDQ9T4w2QAAt2DKUonCiiSkl2DXWGOURgfKnBRIwIxBoeOhHCJHI+EQImgqdLXQPSyJOmowL4VESqnAM5Fe07wMxBFHgamErw3B/GKds2mlEuZMIUyEqUegsCgfFmH1ih5PeVVmtgBlqAXnLVRY3ftcQYXV7BRbVzbSpqV78IVW/mkIKdumkAVXWKQLx4+OEMtR6Kv3T4Q8ryo+MMtNUK/dV4QBkSyGHyhXhoFBwhx5xdo6TkGq3QQ5IygjLNIubYP387+Iv+YxSA7ecoubYH387+Iv+YxVB7eaRml+i+jVb+kvsQDn4xqWUC4g/sDTBhGUpILOxjQslmTcQ7+iksVKIwHqkt3RKhaRJKn3g6UkjUNdOjOaiorhD5c0F8lBgUqxGeBy3iHPxx4wkyUFBlAHnujzPYzNteUFmstJ81KXDhNSojBwkCoxxjRsdoExAWykhXSZQZVahxkc61iCbsmSqZLmKQCuW5QdCQztmwauUXr3ziK9zT02VhvfCn4w0nl8chhCJGFPhvimRUgd+uXPhEdomlCFKulRSCbqcS2QiRJ57PGEny0qSUqAIIYiuDboMGfI2ygodTOCXukqAZSUnEJUC600IBrpCSduyiEHpMoA3mdIBISFEgsASRvGbMYlOyZLAXPWvOVrJKqVUSp1DoooadEaRFL2LJCwsJwDAEqVVwq8XLqIIDAuzBoz8jd4hK25KWq6m8TiSACACUpCiQWAN8b90RDyhlgEqCkpF0glgSlSb95i1GZsSXOhi7K2dLR6KQH1KjRww6RNOilhgGaGDZMkBgijj1laMB6Xot6vo0FKCHyHw9jRtUFMxaUKIQlK0ksLyVuQRoCAMYQ7YRQEKc4dFuiXCVC8aihGu6LEuwSkhQCGCqKBKjTIVPRFTQUiurY8kn0N56S3D+qK0SK9HAHKsPkT4j7NtMTFqQEkAJCgpTgF1KSG19E13xd832UivZ7EhClLSkBa6KLnB3YAlkhySwasWidYqv5I7eBt3n8oXXRsnhQX5EITFIJCXNDnlDtPrjDDPDteAwLUwNBjADwKV57YRtBvhJc1JwUCeIONNYcRx6oARQfGvh2RXOz5ZUFXEhScCEhw+PEcYnTuh3h2wsW5CJSnqtTf7Xx1CQYdKkBJJAqfSNSTxMSPw53Ql7PnvgQUZPU868IFF8T364whAduRzXtgG8eGJ8IALuPNIUjXmrwkyYBUmnX2RAm1aoWBq3iApx2CAJwcqNTjEc/0FfunwMOTMBqC44uO0ZQ2cTdV+6fDviPsDIQmgIbXTEQ/CGIwH5w884R0nI2ITzWCGqGVYIjNIvbYH383+Iv8AmMVLx+sXNsf484ftr/mMUcNX64zS/RfRqt/SX2OEadlDy0OfVT4axmg64xp2Y9BFfVS34fziVC0vJMlT6c8YwLFthT1UlRKXYkJQOnQ3gLyKOLigCSDWN4lhWMzaVs82oJCUkKBJB6I9KXKSCrAB5gJJyThHjI6IdypJ2+8taujffoAlqKJAoxKgGBcYgjCFTtwsnopJKSqixVjMHQ6PTSPN1Li6CnGGyduOtKVS0uXchThIC7hOFThUsC2RaFl+UCSlJ82Bg4vBwFFADApBUrpg3WDgOCQQTm7yejXotHaxTKmLUhlS1kFKTfvXbpIBIGStKMdIqzfKQJ9RJYkG7MBBagKC3TGPAgw8bdICj5uqboVVk9LpJqlJoUpKnqzgHGFsm1fOBKkoSlLAi8QVMFoQQU0uHplsXLQv7IvaLeybWqaFlRRRd0XDeSwRLPp0vYxaVOS90llaGnY/pcQ8OuUDBhuduMOWARrxrHojzfcVSs6twPhEInk+iL2TuyX0cu54Cm6HJlIySnsBanCn0iRIAphpugQgE5eaKY9EueDMIkkTkq9FQOZGYckBxQioUK6GFyx+Ec8fJ1aLWbXJmqUtYaZJWolKkl6JXigjEOCAQdYy7rsajZ9zoQcc4ckvzzyYRR7TzhCvGjIXtMeuBMIeQ2fxgCa4lvn2QAhO9uqGKl43VqBNWcKD5sFPTg0S06oBugCC4ugKk9SSCX4ktEkmWEuMHqTmcnKszxhUjPOFUnQ59cANnyQrHEVBFCOBHhnm4pERWsPgXwU93HUMzjXwiwYQRLAwdiWe331Ktc9NwFQRLQhDkDAqW1KZDujeBJw5qRQGBRFRnClXPWYJWNSlcAIRwX/KvGAYBzWEfe3JyimQCnBY1wch69ePCIRMmewFHUKIB3lxTlosvzVobhyKQBFJkVClF1YCjAbg/jnEx1hAK/DDrbOFVrz9IA53yj2faypEyxzUIKTeVLWk3VliC66jAszaVjbVMJlkqSUkpLg1YszOMRTHfEz0x8axHaR0FHcqM2tdmnK6SMeWKVzh5HVDRgB84eI6ziEcZwQJx5+cEZZpFzbH/wCib/EV/MYqP2c/SLO2T9/O/iL/AJjFVq/CMUnaC+jdVXqP7FlpchsY1ZCCEpBAoEjsAFIhsslqnE9wi1fMfN4njvnaHZH0OH4LpeQ1uvqhsyUlRBIdnFRrQhswQzvoIcZla85wBT06h1R489Lyker4NeGMElNOinokNQBjgG04wpkJoyRQkiiaE4njD78AVEfGz8JGlwiyxs2UlQukAilCkEUwfVmhF2RBL3Uu4OABJSzORUgMMdIcV4Rykja9pQHKfOBSUZPcJEwlwEoYkiWkB1NWtGM5qozfLROrLiFu0jFl2+cqYoEFIEqYq7dLhQUEyySQxdNRxOMQzNtzky73m+lgRcUVAi+QDUBykBTvgSzlovN1bmeVhg6BQ548mHJSw7YzbNblLm5XbqyUsoMQpNxydQScqcIuqXz+UXnZrBOUiPUS/wAG0EJju11zOsRW5JUggCvRpiGcP3P1PGUU2hBKUA3b95ICRdqZYYhRNxN28XFbz8Decm8Dk4m4E/N4QDPnKOeCLSlS7rpBSkhTJJdKJhYXncXhLGA9I6xLZNqLIm3lG8lKipN1DIUkkMksHoDQk4xOaqei8pA3DA3d+fXGAi2Tlh5S1LQ929dQCekkE0FGdbMDgNGiSzrtJW5BCD5smiekVCWJjk4N0zTNIhzVXKD4WJuFEItL0DU5fdC34yJlmUla1IBDqQkEkqASpvOEJJamOGUZ5uo/I5aODYSOEMAzcc9cYdktdpKyFJIRRQUEOasAkvdGBUXHaYisc+1IQQUqKnoSHvG7LDGtB6ZcN6Iz9Kb9TJpcNHB0QTTdznC3acvFbZ0yYUvM9JknBmJSCpOOSqQm1AVSyBexT6Iel4YpcEhncAuconMVMl5eOC3dbDDx7Yap+Oe+OcVNtIBlpQbl2YgEBbklE24Ukhx0glIc0wbOIrVOtvm7qb7lMwE3XUC04oI6LUIlAF88I9FxVReUYfCRZ1DP8flBdr88YxJ9qtIvXUuLywnou6CFKStyfSKwBdwY4ZxpWecsJ+8D9JYKgGLBRuKKRkQ2GuEXnKnonJxLSUs554Qh/Pr+sME1xRiCKZvTHeOEOvuNIw+MqMq4SIK/L8oUo3c1+cKFwXonN1Ml5WIhDw20+gv90+EOKoitC+ir90nuMOcqE5SJnJlFhUVgEqhr8IronFhnQRX2jtHzUsrZ8gNTkIr/ACVReTyXAQbH7S2lKs4SZhqrAJDmmfCCPPbZaFTFFajVRfNuAfLHsgjxf5Ou30/0dkPxlFLrf/J6xtf/AB5v8Rf8xiKzJavUKc7ob5TWky1z1iWuYUzFG4gOo9I4Dv6ojkWomWF3FAlL3C152HROhyjr4vi7U1Th6v8A8ObheDvUdWWXZF/zmuHZEKLU9EJUf2iwT1HPqHXFPZduXNlBUyUZSiSLiiFEAEgFxrjF1Kk3VEqN8MEICHeoclTMKEsN0fKu72PqaOlyMmaCoEA3mCSFKTcbd61avngWEPmAj/MIGhCWpxEVbRaVpVLCUFaVEhanAuJYkKZulWnXFuy7VmyCVS5aF3mBvUXR/RJoRuLcYqeSuLt0EQpdGUlQ4EHuo/UIfMtBTihTNiOkBu11yMVrVaV2kTPPJTLvpKD5ssWIZyoYKq1O+K9nleaSlAC1ISgJSQtlXhmonHLF8MIOSXkztl/7Uhib4AFSXHxwicqzffjHH2uz2q0qVJnykIsqrwKkrBWQKoOFHo7axqbH2cbOgS0zVrliiUrum6NAoAG7uMV2S79SqLfg2gvEA+GOLxF9rJe6Cps3ZLijA59VBrFJJKgAoLAbpuU3Sp8AzU3YM2947TtmXKTMVNJlplFKSSlQDqAa7TpCrUjCd+wcUaSVrp6P4jwzTEUzaKJaVGYq4E1JWaNg94UI5MNE28l01cAjEODvYtQ4sWLUMVtrWCXaUKlzZZEokMjzq1FxneDYnAVzjSkvJNF+xakJX5yYozb8tYR5tAAZF0G8bw9J6YxaXPADkt1jq4ndGJ5P2NEmXclTVTJQLJdSVhN0kKSFAYPk/ZFhVvlmZcCkqmhJWlAUHukgFV00g316FUVbqW1WoEMklBOZSoU3OGfjE8mYCApKrwIDG9eoN+edYztors1pSZSBNVLNFlRIbe9CFO1AeqKmwdmKsqFSgu/KFZYNFJfFBOBDuQYt1buRReDeJpCXvrvjH2raJ6ZSjKlhUwAXUlTudGYeMM2LbrQsf/0SBKZibir5Zw7IbFiaPlE62uVpXsbS54FSWGp+YiMzFq9Ho71DpNuR15kNoYWfbrEaS5s1cxiALoJB0IugpHGM7aHnz5syFISyxfCkuCgYgNnBuztcWur2NDziUYkk/iUeofAAQn2nRCzlW5v1PHWOZs1sta3Mg2chAUhXRWPv0rLDCqbpTXV427OtYAvI6QBvKCqLVRiAT8A2EG7dyRimXE2qqUkFJJZ1EAa4h8W74YLQVOEKSCHSS7lwSKCjgs9SMYxdmW60zGTabMlKSFEkLSpIY9FN2t5x4RftkwpCEplFYUoILMLqaupjkN0S7TsXTdF4S/aUpR3lt3qt3xLQUHDgBHM23Y07zwnSbSZbIuebKL6CMWJvOa9mUW7ZbZ6FSgiQJgU/nVBbXbocBIOLmLftZk028GsZszzoHR81dNXN6/eHRZmKWrjjFa1z1FUvzS7oSp5lBdUliLpWfRqQaOaYRm27bBTKkrmSpv3igky0C8Uk16RBYJ4Rc2rbPNSzMuLm3MESxeJJo7bot3dDQiZAmKN6XdQkmt5yFPiQgMQd94bwYRExRoZyS2l1OGgZXjEtltSXSqYiaqWReKU0UCzgEYti92sFrtMmaCmSichJcErvFOFGE0Eu+TtSGr2Rx9CKmrT6SljeyFh97JCh2Nvh0m1kqUkKQspa8xIZw4cVxFY5jZtotciRNRcNonomkglQAXLmG9eBNPaplhD9j7Guzl2hCZlnWpZC5alCYiYl3fF05sxod0a7Xuyab9kdDbdpJlIUuZeQEAl+iQWyBwc5AtCyNoyp0kzJS0rSUmoO7AjI7jFO03ihQMkTFAKLEi7M9hN0kjru0bExn7JkMFKNkFnWZQKikpYk3nSycSAAXPtRm6tcri0yGbtG4gl8B+XfHMbSt6pynUaDAPQN8YXaFqvMMg/DSOw/sv8AJT7RMFpmpeRLPQB9eYMKP6Kc3xNNX54Qc5WRt2grs6b+zfyLTLleftMtKlzUgpSoE3EFjUH1jidGG9iPRAII+rCCirWORybdzxrynty02uekKYCYrTUmMldume2rqcd4jrdu+Rlqm2mdMQJdxayoEzGLHUXaRS/u/tnsyvef0x86pRqObaXk6o1IqK6mZM2dOb0y92/UqAIu3+io0U1Ri7wkuy2pLtexIPTSWOFa4UIfBw0dIPJfaF0puWdiGV0vS6N1zTFu+peBHkvtABrsghy7qeiiVFOGDkmla4w2JYZN1ZRgIRa2JyBapRjQa1qR2w+ai1BdwMo5EXWNE0rgekihxvDWNqb5LbQUziTRvX0IVpqkd8SHyZ2i73bPXEXmBPRqQBU9BH4d5e7MsMbqyjmLRMnoSFKU14kNRxQGoGGIpFU2+Z7au2OntXkbb1gBSZGN4kKYksA56NSwEVz/AGf23SV7z+mMOhPwmbVWPlnPG2TPbV2w02uZ7aq7z846M+QFt0le8+kH6gWzSV7z6RNmrgm5DJz32uYMFqx9onuhs60rWGUq8k0KVAEHiCI6P9QLZ7Mr3h+UL+oFt0le8P8A1hsVcF3IZOcFrmUF8toCwpo2H0hyLfMTgs9dfGOhHkBbdJXvP6YT+7+26Svef0w2KuCbkMmDZLcZabiQhKXJYJo6iSTQjEmK1kSiUUmXLQhSUmWFAEqul6VelT2x0/8Ad/bNJXvPpC/qBbdJXvP6Y1tVsMOpA51VumH11drQfa1+2r8Rzjof7v7Z7Mr3h/6wf3f23SV7z+mJs1cDchk5v7Wv21fiPzhybXM9tX4jwzjoT/Z9bdJXvD8oUeQFt9mV7z6RNipgu5DJzwt8x/TPH4YRJ+k5vtnu+Ubv6gWz2ZXvPpAf7P7bpK95/TDYqYIqkMmF+kptel3D5Qn6Sm+2R2fKN79QLZpK959IB/Z/bdJXvP6YuzVwXdhk5xVoWcVKPWYaJqh6yu0/OOl/UC26Svef0wfqBbdJXvPpE2KmCbkMnOC0LFLyvxGHC2zB66usg+MdD+oFt0le8+kL+oFt9mV7z6Q2KmAqkMnPp2lN9vuHyiT9LTdR2B42z5AWz2ZXvPpB+oFt0le8/pi7FXA3Y5OeXbZhLlauotwwhybdMHrq8fGN8f2f2zSV7z6Qf3f2z2ZXvP6YmxUwXdhkxEbUmj1u4fKHfpeYNDvYRs/qBbdJXvP6YP7v7Z7Mr3h/6w2KuCbscmEdqTT6/YAIjmbQmXT0zgRlzhHQ/qBbdJXvP6YbN8gLax6MrP8AzDjgPVi7NXBd2OTjvJLyemW2emUiiQypqnolDi9h6xqBH0Ls2woky0ypaQlCAyQMvrv3xk+Rfk0iw2dKAxmKZU1Wqmwf2Q5AHxJfoI76FLRHr3OWpPUwgggj3PMDBBBABBBBABBBBEAQQQRQEEEERAIIIIoCCCCACCCCACCCCACCCCACCCCACCCCACCCCACCCCACCCCACCCCACCCCACEEEECCwQQQKEEEEAf/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AutoShape 4" descr="data:image/jpeg;base64,/9j/4AAQSkZJRgABAQAAAQABAAD/2wCEAAkGBxQTEhUUExQWFhQXGBoVGBgYFxgYGBwYFxsaGBkZHBgYHigiGBwnHBoWITEhJSkrLi4uFx8zODMsNygtLisBCgoKDg0OGhAQGywkHyQsLCwsLCwsLywsLCwsLCwsLCwsLCwsLCwsLCwsLCwsLCwsLCwsLCwsLCwsLCwsLCwsLP/AABEIAKMBNgMBIgACEQEDEQH/xAAcAAABBQEBAQAAAAAAAAAAAAAAAQIDBAUGBwj/xABIEAABAgMFBAUJBAcIAwEBAAABAhEAAyEEEjFBUQVhcfAigZGhsQYTMkJSk8HR4RQjkvEVFmJyc7LiBxczQ1OCotKDwtM0JP/EABkBAQEBAQEBAAAAAAAAAAAAAAABAgQDBf/EACkRAAIBAwIGAgMAAwAAAAAAAAABAgMRURITBBQhMUFhInEFMjORsdH/2gAMAwEAAhEDEQA/APcIIIIAIIz9rW/zYCUkX1PdB3YqIzAfrLDOKFnnTSlJM5blIJpKFWd/QzjSi2ZckjfgjDTNmH/OWOIlf/OFKpuU6Z+GV8ZfCLtsmtG3BGGDNynzOyTr/DhSub/rTOyV/wDOG2y60bcEYotEwU86eJSjhk0KLbO9qWf/ABqz334mhjWjZgjJ/SM32EHXpKHW10+MTIt6s0B9yv6YaGNSNCCM9W0SPU7/AKQv6QPsj8X0hpY1IvwRnL2gr1UA/wC6j9jxF+kJvsIH+9R/9IaWNSNaCMj7ZO1lj/Yo043xCfbJvtSx/wCMv2X4aGNSNiCMb7RN9v8A4AeMBtE3KZ/xSeMXQya0bMEY3n5v+p/wTB9pmO18/hS0NDLrRswRjC0zf9QHih/AiF+2Tval4/6av/pE0Ma0bEEZI2jN9hB/3KHddMPTtFeaE9SifFMNEhqRpwRnjaJ9j/l9IDtA+x/yb4Q0sakaEEZStoTckIbUqV/1rDTap3tSx/41fFfwhoY1o14IxvPzW/xG/wBqQe+Glcxv8ZfUJPhci6GTWjbgjGTPnDCYFfvIBPagp8IkFvm+wg77yv8ArE0MutGrBGWnaS3YyxxCi3emJBtA+yNPSP8A1hpY1I0IIyl7QmZJQBvUXHVdr2xGbVOProHBBfvUfhDSxrRswRw+39tz0LEuXOUlTBSlFEsirgJAKeOZwEEeioTaukeT4mmnZs7iI500JSVKLAByToMYWdMCQSSwFSdAKk9kcxarSqcQovdcFKcgBUFWqs9zClDHnCOpnrKWlCzZl9alkM7ADO6MODuT17os2b/DR+6PARUA556u2LdjfzaQw9FPhHQ1ZJHOnfqSOYCaVpUDLx5yhykjdz4QoVuiFEbKnOMDcv8AOAdm5+wd0IQOfr4wArmEvGgPYe4ePZAA+8dY3w5I0+nZ198ANSOzXOHc81hleTz274cc9e7jACqVzw5MNUs17q88YG548MIVmwEQBz25wdUIs/DgOyFb5iKAp1a8mEf5GuA+MIoUPI+cKQH5wrpADQXx6q/KJOvthCqnCuOuAxhAOqAHQnOMIRup29UAR89PHHj3QAgGG/Vu7qzhbjBge1/jC3IadwajVc88YAdl3QE8OuEI5fSBu7837HgBvfh3jGHk13t9fjCBI5+cIs4U+kAO5+kECd+P0phCF2bDDnGABRY9fdxhqT+XDCH3RphXGBR7qt3QAj6+PLwdfe+vygA6ueOMKBXHx+UAIVcMfhv8IQqJI3jnhCkb8+HxhW/KAGJGDYc9kV9obQRJS6qk+ikYqOQbR88ILfbBLlqWcgwrir1QG3/GOOmLUolSjeUcST3DQDIR6U6TmeNattr2JPmFRUonpKN48TkNwwG4CCExzgjvSSVj53fqzv8AblqCgZQq7X8hdNWfMmgbQnc+bl+XOsc9tPo2icQSCZi8FEOSdARoOwRXVaVP6a6/tq+ccVKg9J3VeKWtq3Y6lJ1bv1+kTSJyUoReKU9FJqoJyGscapRViVF9VEihbWL9gkJShJCQOik9ENiBi2ManSZIcSn2R0Yt8kf5svWi06cYai3yX/xZfG+kHXB4xyDr3w47+OOlYxteze/6N+TOSp7qkkD2SFb8sMIfd3V+UcyuUlXpJBI1AUeHD5wglgbuBV3VibXsu+sHTBAeorWBSajnDk/OOfMxQAZa6ftq+MKJyvaV+JXzhtMb8cHQLUWGZwrhgIVR5b5Rzxnr9pb4ekfnDTNU3pr/ABq8HhtMbyOiu0qHEQT7bLQWVMQFCrOkHsxjAVIB9KpzvEkdhPNYJMsJDCnCg7BSKqTI6+EbH6VlAUUSNyVqD8UjV4cnaiG9bP1SN/rMYyFc+MNPccNKRdpE33g1ztKUMb4wwSsuP9oMPlbRknCYkHQm6X06WEY2cF18XI4w2hv+jowmvZWkCQersOuMc2iUE1QLp/Z6P8rRL9pXktY67z7uk+vfGXTZpV0b6uvPugAqKVr2N3Rg/a5wb706VSgndgIcq2Tf9Q/hR8RE22Xeibt2ozrAxowHOUYBnzT/AJq9cED/ANYjXMKgxUojBiot2PDbZN5G7abbLQ4UpIOhNfwisVztOUadI5f4czxuxjypYSGSwAfJhxpChOOubxpUsmXXwjZVtSXj0vwq+UInaspsSOKFgd6WjISnt1hCd2XhF2kRV3g3JG0ZRb7xD/vAHsNYs3caU5zjm1V4ac07IiFmQPVSDkQG8IztM1vrB1SU6U53Q1MvdHNXN9OP1hsy7mRwKvgTWLtMu+sHRzbQlHpKSkftKCTxqYhO0pXto7XHdGHLSkeiAB+yGfsh6gecfygqRl1/RtfpCT/qJ41hUWyWsgBaCTkFB3/dNT2RiqFM9McREVqSDLWGpdVQ1y3xdoKv6Gbft/nVhKKpQ7K1VgTwAccSYzrsRywGFGpTsxh4B5eOuEFFWOCpNzldjSNw7vjBDmgjVhHsW9sH7+d/EVp7Ryzio9erXuaLm1x9/O/iL/mMUnjFL9F9Frf0l9gOTlGxYkkoQBmlNOoRkv3YRq2BQuIc+qmuOQjNQ1SL8vZ0zId4iX9CzvZB4qHzMXJW0ZYxJ7IvJ23Kwc9hjklOon0R3Rp0vLMFey5gy7+d0RKsa8GHdGxO2pLVgctIpm2pfUcI3GU/KI4U12ZAjZkwnAPq/wAzD/0NN9n/AJBuwZRfkbTljEnsMXFbblNiewx5yqVPCKqdLJhztmqTLBbpPUAvStaYxSTznG9bLcm5eBd8Bh3aRgqVwHX2x603JrqedRRXYReh56hCv8+RzjCEwiRSuceh5Cnh2nHqhKQHfAOzKACEApvdutvnDhhrwr4QEVrzkTADW063fKGzJyQoAnpHAVJO9hiN8PCfnpDZSQD0Qz4kY0wc59cAVkz1qc3VXfVI83UDNyp66aQ5M+oLuk0vFwxFGUMMaPrQw6zTAlKUqUAUpCTWvRoSxqQaM0EgBSVOlgpSnCgzjViMy57IyUsY6484QmOOdWjP2vscTpS5aVmXeTdCklVKg4BQ0iLYux/s6WM6dOUzFUyYVZ6Rbu/YtlbuaztCLAzEB7uXgJw5/KKZB+dHyhSK7uJeEu69cOI64AQDnNoi+8GSVDVyk9jHxiQfSFvdcAVwFGhNwYdEkqL/ALRAuxJLlABkgAafGuPGJGhGaAMLyi2XPmBKrHNTKmJUFkKHRWdFEYZ1ausa+z5q1S0mYi4tukl3AUMWILFODYcBEyC+H5NAk17+e7siJdbmnK6sBSKnPh16RFaPRV+6fDsESvzyIZPT0FH9k+BimTIQeiH0FKQohEYDgO6kOeOk5BqqwkLM3E9jwRGzSLu2T9/N/iL/AJjFNhzzSLm1z9/O/iL8TFM7mjFL9F9Gq39JfYA888I1bIfu0a3Uju7oygGplTvjUsb3EsPVS/4REn4LSKu0NoGUU9BwXJV0wAzUKglQSTUuopFGdzSJG20FLqBSMK3RXpBnKmNEks+WpD359mSs1SCU0xyd7pbEbjTdDU2CWHCUM6r2JBxJoQXGJHAx49ToTjbqVpW2pRe7eLMWAqynAo/Rw9ZqB64xKNpoUkEXjeUEBJT0iSm/QGnoEFyaV0MOlbOlJJIQK8W7HYVL0GZ1hVWOWRdupxCh6VCAEgv6pADOGh8h8Rg2gkkABTuzMQpwoIzw6Shjk8Vjt+VeCXN5TMGclwsijvUJcdT4iLqLHLSbwQkKOm4g4HQgHqgTs+WCDcS6QANwDtTWuOWUPkPiR2XaCVrWkBQugEqU2JUtN2jmhQrdWLpitLs6AorCUgkVPWpX8yieuJiqlaZtnFRl9wL9fCHEwgU+g5z7oVOXeDFAhGo34YVygxiG6sCl1VaP0SxqCSkEHsgCls3QAFHdSq8CB4xLgkmTAHKiABmTSGybUklrwrgMH4Pj1QS5LVLqPtK+GSRwhy1AhjUDrEUDruRDeMVdpW9EiUqbMcIRVRCSWDjIY4xMbKH6Lpf2SQOzAHqhk2xS1C6tAWFUPnOm4ORvZYUjN2VNFLY22pdqTflImebwC1pKQf3b1TxEaYOjZwIQAAEhgAwADADSmAhxLcdO94q9h2v0EJNIQsK4csIcBq3PhCFOuHO+KQUnHdCF+eED0z+P0iKZNKTVKruN4VbinEcQ8ATE87oiVNF5mcitA4HWSz7oT7QnC8ATgDQ9T4w2QAAt2DKUonCiiSkl2DXWGOURgfKnBRIwIxBoeOhHCJHI+EQImgqdLXQPSyJOmowL4VESqnAM5Fe07wMxBFHgamErw3B/GKds2mlEuZMIUyEqUegsCgfFmH1ih5PeVVmtgBlqAXnLVRY3ftcQYXV7BRbVzbSpqV78IVW/mkIKdumkAVXWKQLx4+OEMtR6Kv3T4Q8ryo+MMtNUK/dV4QBkSyGHyhXhoFBwhx5xdo6TkGq3QQ5IygjLNIubYP387+Iv+YxSA7ecoubYH387+Iv+YxVB7eaRml+i+jVb+kvsQDn4xqWUC4g/sDTBhGUpILOxjQslmTcQ7+iksVKIwHqkt3RKhaRJKn3g6UkjUNdOjOaiorhD5c0F8lBgUqxGeBy3iHPxx4wkyUFBlAHnujzPYzNteUFmstJ81KXDhNSojBwkCoxxjRsdoExAWykhXSZQZVahxkc61iCbsmSqZLmKQCuW5QdCQztmwauUXr3ziK9zT02VhvfCn4w0nl8chhCJGFPhvimRUgd+uXPhEdomlCFKulRSCbqcS2QiRJ57PGEny0qSUqAIIYiuDboMGfI2ygodTOCXukqAZSUnEJUC600IBrpCSduyiEHpMoA3mdIBISFEgsASRvGbMYlOyZLAXPWvOVrJKqVUSp1DoooadEaRFL2LJCwsJwDAEqVVwq8XLqIIDAuzBoz8jd4hK25KWq6m8TiSACACUpCiQWAN8b90RDyhlgEqCkpF0glgSlSb95i1GZsSXOhi7K2dLR6KQH1KjRww6RNOilhgGaGDZMkBgijj1laMB6Xot6vo0FKCHyHw9jRtUFMxaUKIQlK0ksLyVuQRoCAMYQ7YRQEKc4dFuiXCVC8aihGu6LEuwSkhQCGCqKBKjTIVPRFTQUiurY8kn0N56S3D+qK0SK9HAHKsPkT4j7NtMTFqQEkAJCgpTgF1KSG19E13xd832UivZ7EhClLSkBa6KLnB3YAlkhySwasWidYqv5I7eBt3n8oXXRsnhQX5EITFIJCXNDnlDtPrjDDPDteAwLUwNBjADwKV57YRtBvhJc1JwUCeIONNYcRx6oARQfGvh2RXOz5ZUFXEhScCEhw+PEcYnTuh3h2wsW5CJSnqtTf7Xx1CQYdKkBJJAqfSNSTxMSPw53Ql7PnvgQUZPU868IFF8T364whAduRzXtgG8eGJ8IALuPNIUjXmrwkyYBUmnX2RAm1aoWBq3iApx2CAJwcqNTjEc/0FfunwMOTMBqC44uO0ZQ2cTdV+6fDviPsDIQmgIbXTEQ/CGIwH5w884R0nI2ITzWCGqGVYIjNIvbYH383+Iv8AmMVLx+sXNsf484ftr/mMUcNX64zS/RfRqt/SX2OEadlDy0OfVT4axmg64xp2Y9BFfVS34fziVC0vJMlT6c8YwLFthT1UlRKXYkJQOnQ3gLyKOLigCSDWN4lhWMzaVs82oJCUkKBJB6I9KXKSCrAB5gJJyThHjI6IdypJ2+8taujffoAlqKJAoxKgGBcYgjCFTtwsnopJKSqixVjMHQ6PTSPN1Li6CnGGyduOtKVS0uXchThIC7hOFThUsC2RaFl+UCSlJ82Bg4vBwFFADApBUrpg3WDgOCQQTm7yejXotHaxTKmLUhlS1kFKTfvXbpIBIGStKMdIqzfKQJ9RJYkG7MBBagKC3TGPAgw8bdICj5uqboVVk9LpJqlJoUpKnqzgHGFsm1fOBKkoSlLAi8QVMFoQQU0uHplsXLQv7IvaLeybWqaFlRRRd0XDeSwRLPp0vYxaVOS90llaGnY/pcQ8OuUDBhuduMOWARrxrHojzfcVSs6twPhEInk+iL2TuyX0cu54Cm6HJlIySnsBanCn0iRIAphpugQgE5eaKY9EueDMIkkTkq9FQOZGYckBxQioUK6GFyx+Ec8fJ1aLWbXJmqUtYaZJWolKkl6JXigjEOCAQdYy7rsajZ9zoQcc4ckvzzyYRR7TzhCvGjIXtMeuBMIeQ2fxgCa4lvn2QAhO9uqGKl43VqBNWcKD5sFPTg0S06oBugCC4ugKk9SSCX4ktEkmWEuMHqTmcnKszxhUjPOFUnQ59cANnyQrHEVBFCOBHhnm4pERWsPgXwU93HUMzjXwiwYQRLAwdiWe331Ktc9NwFQRLQhDkDAqW1KZDujeBJw5qRQGBRFRnClXPWYJWNSlcAIRwX/KvGAYBzWEfe3JyimQCnBY1wch69ePCIRMmewFHUKIB3lxTlosvzVobhyKQBFJkVClF1YCjAbg/jnEx1hAK/DDrbOFVrz9IA53yj2faypEyxzUIKTeVLWk3VliC66jAszaVjbVMJlkqSUkpLg1YszOMRTHfEz0x8axHaR0FHcqM2tdmnK6SMeWKVzh5HVDRgB84eI6ziEcZwQJx5+cEZZpFzbH/wCib/EV/MYqP2c/SLO2T9/O/iL/AJjFVq/CMUnaC+jdVXqP7FlpchsY1ZCCEpBAoEjsAFIhsslqnE9wi1fMfN4njvnaHZH0OH4LpeQ1uvqhsyUlRBIdnFRrQhswQzvoIcZla85wBT06h1R489Lyker4NeGMElNOinokNQBjgG04wpkJoyRQkiiaE4njD78AVEfGz8JGlwiyxs2UlQukAilCkEUwfVmhF2RBL3Uu4OABJSzORUgMMdIcV4Rykja9pQHKfOBSUZPcJEwlwEoYkiWkB1NWtGM5qozfLROrLiFu0jFl2+cqYoEFIEqYq7dLhQUEyySQxdNRxOMQzNtzky73m+lgRcUVAi+QDUBykBTvgSzlovN1bmeVhg6BQ548mHJSw7YzbNblLm5XbqyUsoMQpNxydQScqcIuqXz+UXnZrBOUiPUS/wAG0EJju11zOsRW5JUggCvRpiGcP3P1PGUU2hBKUA3b95ICRdqZYYhRNxN28XFbz8Decm8Dk4m4E/N4QDPnKOeCLSlS7rpBSkhTJJdKJhYXncXhLGA9I6xLZNqLIm3lG8lKipN1DIUkkMksHoDQk4xOaqei8pA3DA3d+fXGAi2Tlh5S1LQ929dQCekkE0FGdbMDgNGiSzrtJW5BCD5smiekVCWJjk4N0zTNIhzVXKD4WJuFEItL0DU5fdC34yJlmUla1IBDqQkEkqASpvOEJJamOGUZ5uo/I5aODYSOEMAzcc9cYdktdpKyFJIRRQUEOasAkvdGBUXHaYisc+1IQQUqKnoSHvG7LDGtB6ZcN6Iz9Kb9TJpcNHB0QTTdznC3acvFbZ0yYUvM9JknBmJSCpOOSqQm1AVSyBexT6Iel4YpcEhncAuconMVMl5eOC3dbDDx7Yap+Oe+OcVNtIBlpQbl2YgEBbklE24Ukhx0glIc0wbOIrVOtvm7qb7lMwE3XUC04oI6LUIlAF88I9FxVReUYfCRZ1DP8flBdr88YxJ9qtIvXUuLywnou6CFKStyfSKwBdwY4ZxpWecsJ+8D9JYKgGLBRuKKRkQ2GuEXnKnonJxLSUs554Qh/Pr+sME1xRiCKZvTHeOEOvuNIw+MqMq4SIK/L8oUo3c1+cKFwXonN1Ml5WIhDw20+gv90+EOKoitC+ir90nuMOcqE5SJnJlFhUVgEqhr8IronFhnQRX2jtHzUsrZ8gNTkIr/ACVReTyXAQbH7S2lKs4SZhqrAJDmmfCCPPbZaFTFFajVRfNuAfLHsgjxf5Ou30/0dkPxlFLrf/J6xtf/AB5v8Rf8xiKzJavUKc7ob5TWky1z1iWuYUzFG4gOo9I4Dv6ojkWomWF3FAlL3C152HROhyjr4vi7U1Th6v8A8ObheDvUdWWXZF/zmuHZEKLU9EJUf2iwT1HPqHXFPZduXNlBUyUZSiSLiiFEAEgFxrjF1Kk3VEqN8MEICHeoclTMKEsN0fKu72PqaOlyMmaCoEA3mCSFKTcbd61avngWEPmAj/MIGhCWpxEVbRaVpVLCUFaVEhanAuJYkKZulWnXFuy7VmyCVS5aF3mBvUXR/RJoRuLcYqeSuLt0EQpdGUlQ4EHuo/UIfMtBTihTNiOkBu11yMVrVaV2kTPPJTLvpKD5ssWIZyoYKq1O+K9nleaSlAC1ISgJSQtlXhmonHLF8MIOSXkztl/7Uhib4AFSXHxwicqzffjHH2uz2q0qVJnykIsqrwKkrBWQKoOFHo7axqbH2cbOgS0zVrliiUrum6NAoAG7uMV2S79SqLfg2gvEA+GOLxF9rJe6Cps3ZLijA59VBrFJJKgAoLAbpuU3Sp8AzU3YM2947TtmXKTMVNJlplFKSSlQDqAa7TpCrUjCd+wcUaSVrp6P4jwzTEUzaKJaVGYq4E1JWaNg94UI5MNE28l01cAjEODvYtQ4sWLUMVtrWCXaUKlzZZEokMjzq1FxneDYnAVzjSkvJNF+xakJX5yYozb8tYR5tAAZF0G8bw9J6YxaXPADkt1jq4ndGJ5P2NEmXclTVTJQLJdSVhN0kKSFAYPk/ZFhVvlmZcCkqmhJWlAUHukgFV00g316FUVbqW1WoEMklBOZSoU3OGfjE8mYCApKrwIDG9eoN+edYztors1pSZSBNVLNFlRIbe9CFO1AeqKmwdmKsqFSgu/KFZYNFJfFBOBDuQYt1buRReDeJpCXvrvjH2raJ6ZSjKlhUwAXUlTudGYeMM2LbrQsf/0SBKZibir5Zw7IbFiaPlE62uVpXsbS54FSWGp+YiMzFq9Ho71DpNuR15kNoYWfbrEaS5s1cxiALoJB0IugpHGM7aHnz5syFISyxfCkuCgYgNnBuztcWur2NDziUYkk/iUeofAAQn2nRCzlW5v1PHWOZs1sta3Mg2chAUhXRWPv0rLDCqbpTXV427OtYAvI6QBvKCqLVRiAT8A2EG7dyRimXE2qqUkFJJZ1EAa4h8W74YLQVOEKSCHSS7lwSKCjgs9SMYxdmW60zGTabMlKSFEkLSpIY9FN2t5x4RftkwpCEplFYUoILMLqaupjkN0S7TsXTdF4S/aUpR3lt3qt3xLQUHDgBHM23Y07zwnSbSZbIuebKL6CMWJvOa9mUW7ZbZ6FSgiQJgU/nVBbXbocBIOLmLftZk028GsZszzoHR81dNXN6/eHRZmKWrjjFa1z1FUvzS7oSp5lBdUliLpWfRqQaOaYRm27bBTKkrmSpv3igky0C8Uk16RBYJ4Rc2rbPNSzMuLm3MESxeJJo7bot3dDQiZAmKN6XdQkmt5yFPiQgMQd94bwYRExRoZyS2l1OGgZXjEtltSXSqYiaqWReKU0UCzgEYti92sFrtMmaCmSichJcErvFOFGE0Eu+TtSGr2Rx9CKmrT6SljeyFh97JCh2Nvh0m1kqUkKQspa8xIZw4cVxFY5jZtotciRNRcNonomkglQAXLmG9eBNPaplhD9j7Guzl2hCZlnWpZC5alCYiYl3fF05sxod0a7Xuyab9kdDbdpJlIUuZeQEAl+iQWyBwc5AtCyNoyp0kzJS0rSUmoO7AjI7jFO03ihQMkTFAKLEi7M9hN0kjru0bExn7JkMFKNkFnWZQKikpYk3nSycSAAXPtRm6tcri0yGbtG4gl8B+XfHMbSt6pynUaDAPQN8YXaFqvMMg/DSOw/sv8AJT7RMFpmpeRLPQB9eYMKP6Kc3xNNX54Qc5WRt2grs6b+zfyLTLleftMtKlzUgpSoE3EFjUH1jidGG9iPRAII+rCCirWORybdzxrynty02uekKYCYrTUmMldume2rqcd4jrdu+Rlqm2mdMQJdxayoEzGLHUXaRS/u/tnsyvef0x86pRqObaXk6o1IqK6mZM2dOb0y92/UqAIu3+io0U1Ri7wkuy2pLtexIPTSWOFa4UIfBw0dIPJfaF0puWdiGV0vS6N1zTFu+peBHkvtABrsghy7qeiiVFOGDkmla4w2JYZN1ZRgIRa2JyBapRjQa1qR2w+ai1BdwMo5EXWNE0rgekihxvDWNqb5LbQUziTRvX0IVpqkd8SHyZ2i73bPXEXmBPRqQBU9BH4d5e7MsMbqyjmLRMnoSFKU14kNRxQGoGGIpFU2+Z7au2OntXkbb1gBSZGN4kKYksA56NSwEVz/AGf23SV7z+mMOhPwmbVWPlnPG2TPbV2w02uZ7aq7z846M+QFt0le8+kH6gWzSV7z6RNmrgm5DJz32uYMFqx9onuhs60rWGUq8k0KVAEHiCI6P9QLZ7Mr3h+UL+oFt0le8P8A1hsVcF3IZOcFrmUF8toCwpo2H0hyLfMTgs9dfGOhHkBbdJXvP6YT+7+26Svef0w2KuCbkMmDZLcZabiQhKXJYJo6iSTQjEmK1kSiUUmXLQhSUmWFAEqul6VelT2x0/8Ad/bNJXvPpC/qBbdJXvP6Y1tVsMOpA51VumH11drQfa1+2r8Rzjof7v7Z7Mr3h/6wf3f23SV7z+mJs1cDchk5v7Wv21fiPzhybXM9tX4jwzjoT/Z9bdJXvD8oUeQFt9mV7z6RNipgu5DJzwt8x/TPH4YRJ+k5vtnu+Ubv6gWz2ZXvPpAf7P7bpK95/TDYqYIqkMmF+kptel3D5Qn6Sm+2R2fKN79QLZpK959IB/Z/bdJXvP6YuzVwXdhk5xVoWcVKPWYaJqh6yu0/OOl/UC26Svef0wfqBbdJXvPpE2KmCbkMnOC0LFLyvxGHC2zB66usg+MdD+oFt0le8+kL+oFt9mV7z6Q2KmAqkMnPp2lN9vuHyiT9LTdR2B42z5AWz2ZXvPpB+oFt0le8/pi7FXA3Y5OeXbZhLlauotwwhybdMHrq8fGN8f2f2zSV7z6Qf3f2z2ZXvP6YmxUwXdhkxEbUmj1u4fKHfpeYNDvYRs/qBbdJXvP6YP7v7Z7Mr3h/6w2KuCbscmEdqTT6/YAIjmbQmXT0zgRlzhHQ/qBbdJXvP6YbN8gLax6MrP8AzDjgPVi7NXBd2OTjvJLyemW2emUiiQypqnolDi9h6xqBH0Ls2woky0ypaQlCAyQMvrv3xk+Rfk0iw2dKAxmKZU1Wqmwf2Q5AHxJfoI76FLRHr3OWpPUwgggj3PMDBBBABBBBABBBBEAQQQRQEEEERAIIIIoCCCCACCCCACCCCACCCCACCCCACCCCACCCCACCCCACCCCACCCCACCCCACEEEECCwQQQKEEEEAf/9k="/>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152" name="Picture 8" descr="http://clasfaculty.ucdenver.edu/callen/1202/Landscapes/Fluvial/FluvLoadTyp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457200"/>
            <a:ext cx="6927481" cy="5562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5685</TotalTime>
  <Words>3118</Words>
  <Application>Microsoft Office PowerPoint</Application>
  <PresentationFormat>On-screen Show (4:3)</PresentationFormat>
  <Paragraphs>260</Paragraphs>
  <Slides>47</Slides>
  <Notes>6</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47</vt:i4>
      </vt:variant>
    </vt:vector>
  </HeadingPairs>
  <TitlesOfParts>
    <vt:vector size="50" baseType="lpstr">
      <vt:lpstr>Custom Design</vt:lpstr>
      <vt:lpstr>NewsPrint</vt:lpstr>
      <vt:lpstr>Packager Shell Object</vt:lpstr>
      <vt:lpstr>Flooding</vt:lpstr>
      <vt:lpstr>Learning Objectives</vt:lpstr>
      <vt:lpstr>Mississippi River Floods and Controls</vt:lpstr>
      <vt:lpstr>PowerPoint Presentation</vt:lpstr>
      <vt:lpstr>Introduction to Rivers</vt:lpstr>
      <vt:lpstr>PowerPoint Presentation</vt:lpstr>
      <vt:lpstr>Hydrologic Systems</vt:lpstr>
      <vt:lpstr>Earth Material Transported by Rivers</vt:lpstr>
      <vt:lpstr>PowerPoint Presentation</vt:lpstr>
      <vt:lpstr>River Velocity</vt:lpstr>
      <vt:lpstr>Discharge and Erosion by a River</vt:lpstr>
      <vt:lpstr>How Erosion Changes the Landscape</vt:lpstr>
      <vt:lpstr>Deposition</vt:lpstr>
      <vt:lpstr>Deposition from Rivers</vt:lpstr>
      <vt:lpstr>Deposition in Valleys</vt:lpstr>
      <vt:lpstr>PowerPoint Presentation</vt:lpstr>
      <vt:lpstr>Fluvial Erosion and Deposition</vt:lpstr>
      <vt:lpstr>Fluvial Erosion and Deposition</vt:lpstr>
      <vt:lpstr>River Channels</vt:lpstr>
      <vt:lpstr>Channel Patterns</vt:lpstr>
      <vt:lpstr>PowerPoint Presentation</vt:lpstr>
      <vt:lpstr>Floodplain Formations</vt:lpstr>
      <vt:lpstr>Floodplain Formation</vt:lpstr>
      <vt:lpstr>PowerPoint Presentation</vt:lpstr>
      <vt:lpstr>PowerPoint Presentation</vt:lpstr>
      <vt:lpstr>Flooding</vt:lpstr>
      <vt:lpstr>Characteristics of a Flood</vt:lpstr>
      <vt:lpstr>Flash Floods and Downstream Floods</vt:lpstr>
      <vt:lpstr>PowerPoint Presentation</vt:lpstr>
      <vt:lpstr>Geographic Regions at Risk for Flooding</vt:lpstr>
      <vt:lpstr>Effects of Flooding and Linkages Between Floods and other Hazards</vt:lpstr>
      <vt:lpstr>Natural Service Functions of Flooding</vt:lpstr>
      <vt:lpstr>Human Interaction with Flooding</vt:lpstr>
      <vt:lpstr>Human Interaction with Flooding</vt:lpstr>
      <vt:lpstr>PowerPoint Presentation</vt:lpstr>
      <vt:lpstr>Grand Canyon Experiment</vt:lpstr>
      <vt:lpstr>Minimizing the Flood Hazard</vt:lpstr>
      <vt:lpstr>Minimizing the Flood Hazard</vt:lpstr>
      <vt:lpstr>Minimizing the Flood Hazard</vt:lpstr>
      <vt:lpstr>PowerPoint Presentation</vt:lpstr>
      <vt:lpstr>Minimizing the Flood Hazard</vt:lpstr>
      <vt:lpstr>Channel Restoration: Alternative to Channelization</vt:lpstr>
      <vt:lpstr>PowerPoint Presentation</vt:lpstr>
      <vt:lpstr>Perception of and Adjustment to the Flood Hazard</vt:lpstr>
      <vt:lpstr>Perception of and Adjustment to the Flood Hazard</vt:lpstr>
      <vt:lpstr>Relocating People from Floodplains</vt:lpstr>
      <vt:lpstr>Personal Adjustment: What to do and What Not to Do</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Portraying the Earth</dc:title>
  <dc:creator>Cindy Clark</dc:creator>
  <cp:lastModifiedBy>Cindy Clark</cp:lastModifiedBy>
  <cp:revision>315</cp:revision>
  <dcterms:created xsi:type="dcterms:W3CDTF">2007-09-03T15:50:30Z</dcterms:created>
  <dcterms:modified xsi:type="dcterms:W3CDTF">2014-10-08T17:08:44Z</dcterms:modified>
</cp:coreProperties>
</file>